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1" r:id="rId3"/>
    <p:sldId id="314" r:id="rId4"/>
    <p:sldId id="315" r:id="rId5"/>
    <p:sldId id="256" r:id="rId6"/>
    <p:sldId id="260" r:id="rId7"/>
    <p:sldId id="259" r:id="rId8"/>
    <p:sldId id="261" r:id="rId9"/>
    <p:sldId id="262"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64" r:id="rId23"/>
    <p:sldId id="276" r:id="rId24"/>
    <p:sldId id="277" r:id="rId25"/>
    <p:sldId id="282" r:id="rId26"/>
    <p:sldId id="283" r:id="rId27"/>
    <p:sldId id="285"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278" r:id="rId45"/>
    <p:sldId id="301" r:id="rId46"/>
    <p:sldId id="302" r:id="rId47"/>
    <p:sldId id="303" r:id="rId48"/>
    <p:sldId id="304" r:id="rId49"/>
    <p:sldId id="305" r:id="rId50"/>
    <p:sldId id="306" r:id="rId51"/>
    <p:sldId id="307" r:id="rId52"/>
    <p:sldId id="308" r:id="rId53"/>
    <p:sldId id="309" r:id="rId54"/>
    <p:sldId id="310" r:id="rId55"/>
    <p:sldId id="311" r:id="rId56"/>
    <p:sldId id="313" r:id="rId57"/>
    <p:sldId id="312" r:id="rId58"/>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19283-F001-43A8-A5A2-46A6C2EE4E9F}" v="537" dt="2025-08-20T05:31:28.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60"/>
  </p:normalViewPr>
  <p:slideViewPr>
    <p:cSldViewPr snapToGrid="0">
      <p:cViewPr varScale="1">
        <p:scale>
          <a:sx n="58" d="100"/>
          <a:sy n="58" d="100"/>
        </p:scale>
        <p:origin x="281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kesh 2056" userId="87e3ee858e81da52" providerId="LiveId" clId="{11119283-F001-43A8-A5A2-46A6C2EE4E9F}"/>
    <pc:docChg chg="undo custSel addSld delSld modSld sldOrd">
      <pc:chgData name="Nakesh 2056" userId="87e3ee858e81da52" providerId="LiveId" clId="{11119283-F001-43A8-A5A2-46A6C2EE4E9F}" dt="2025-08-20T05:31:28.003" v="7016"/>
      <pc:docMkLst>
        <pc:docMk/>
      </pc:docMkLst>
      <pc:sldChg chg="addSp delSp modSp mod modClrScheme chgLayout">
        <pc:chgData name="Nakesh 2056" userId="87e3ee858e81da52" providerId="LiveId" clId="{11119283-F001-43A8-A5A2-46A6C2EE4E9F}" dt="2025-08-20T05:28:27.202" v="6959" actId="113"/>
        <pc:sldMkLst>
          <pc:docMk/>
          <pc:sldMk cId="1386626073" sldId="256"/>
        </pc:sldMkLst>
        <pc:spChg chg="add mod ord">
          <ac:chgData name="Nakesh 2056" userId="87e3ee858e81da52" providerId="LiveId" clId="{11119283-F001-43A8-A5A2-46A6C2EE4E9F}" dt="2025-08-20T05:28:27.202" v="6959" actId="113"/>
          <ac:spMkLst>
            <pc:docMk/>
            <pc:sldMk cId="1386626073" sldId="256"/>
            <ac:spMk id="4" creationId="{AB76408E-A3DC-779E-1821-891D3205AE20}"/>
          </ac:spMkLst>
        </pc:spChg>
        <pc:spChg chg="add mod">
          <ac:chgData name="Nakesh 2056" userId="87e3ee858e81da52" providerId="LiveId" clId="{11119283-F001-43A8-A5A2-46A6C2EE4E9F}" dt="2025-08-17T17:20:28.512" v="3694" actId="12"/>
          <ac:spMkLst>
            <pc:docMk/>
            <pc:sldMk cId="1386626073" sldId="256"/>
            <ac:spMk id="10" creationId="{6699678E-5D98-9281-F18A-F428E9C5A9CF}"/>
          </ac:spMkLst>
        </pc:spChg>
        <pc:cxnChg chg="add mod">
          <ac:chgData name="Nakesh 2056" userId="87e3ee858e81da52" providerId="LiveId" clId="{11119283-F001-43A8-A5A2-46A6C2EE4E9F}" dt="2025-08-16T16:59:17.280" v="2135" actId="1076"/>
          <ac:cxnSpMkLst>
            <pc:docMk/>
            <pc:sldMk cId="1386626073" sldId="256"/>
            <ac:cxnSpMk id="6" creationId="{98771551-1315-8B83-3A2D-EA23474A1F57}"/>
          </ac:cxnSpMkLst>
        </pc:cxnChg>
      </pc:sldChg>
      <pc:sldChg chg="addSp delSp modSp mod">
        <pc:chgData name="Nakesh 2056" userId="87e3ee858e81da52" providerId="LiveId" clId="{11119283-F001-43A8-A5A2-46A6C2EE4E9F}" dt="2025-08-20T05:27:21.100" v="6946" actId="14100"/>
        <pc:sldMkLst>
          <pc:docMk/>
          <pc:sldMk cId="1802764941" sldId="257"/>
        </pc:sldMkLst>
        <pc:spChg chg="mod">
          <ac:chgData name="Nakesh 2056" userId="87e3ee858e81da52" providerId="LiveId" clId="{11119283-F001-43A8-A5A2-46A6C2EE4E9F}" dt="2025-08-20T05:26:20.435" v="6942" actId="113"/>
          <ac:spMkLst>
            <pc:docMk/>
            <pc:sldMk cId="1802764941" sldId="257"/>
            <ac:spMk id="2" creationId="{D1E8EEBE-EC49-0693-31D9-FA769D8907B3}"/>
          </ac:spMkLst>
        </pc:spChg>
        <pc:spChg chg="mod">
          <ac:chgData name="Nakesh 2056" userId="87e3ee858e81da52" providerId="LiveId" clId="{11119283-F001-43A8-A5A2-46A6C2EE4E9F}" dt="2025-08-20T05:26:01.438" v="6940" actId="2711"/>
          <ac:spMkLst>
            <pc:docMk/>
            <pc:sldMk cId="1802764941" sldId="257"/>
            <ac:spMk id="3" creationId="{F69FA1F6-E40C-5DE8-737F-7601620878D3}"/>
          </ac:spMkLst>
        </pc:spChg>
        <pc:cxnChg chg="add mod">
          <ac:chgData name="Nakesh 2056" userId="87e3ee858e81da52" providerId="LiveId" clId="{11119283-F001-43A8-A5A2-46A6C2EE4E9F}" dt="2025-08-15T06:28:41.481" v="1193" actId="1076"/>
          <ac:cxnSpMkLst>
            <pc:docMk/>
            <pc:sldMk cId="1802764941" sldId="257"/>
            <ac:cxnSpMk id="5" creationId="{913381E8-E878-ABB9-E6E9-219C4D563B10}"/>
          </ac:cxnSpMkLst>
        </pc:cxnChg>
        <pc:cxnChg chg="add mod">
          <ac:chgData name="Nakesh 2056" userId="87e3ee858e81da52" providerId="LiveId" clId="{11119283-F001-43A8-A5A2-46A6C2EE4E9F}" dt="2025-08-20T05:27:14.742" v="6945" actId="14100"/>
          <ac:cxnSpMkLst>
            <pc:docMk/>
            <pc:sldMk cId="1802764941" sldId="257"/>
            <ac:cxnSpMk id="7" creationId="{1CE54CCE-EC35-7F09-6057-006743F4C7ED}"/>
          </ac:cxnSpMkLst>
        </pc:cxnChg>
        <pc:cxnChg chg="add mod">
          <ac:chgData name="Nakesh 2056" userId="87e3ee858e81da52" providerId="LiveId" clId="{11119283-F001-43A8-A5A2-46A6C2EE4E9F}" dt="2025-08-20T05:27:21.100" v="6946" actId="14100"/>
          <ac:cxnSpMkLst>
            <pc:docMk/>
            <pc:sldMk cId="1802764941" sldId="257"/>
            <ac:cxnSpMk id="9" creationId="{683D6C43-33E5-88D4-4CB8-649F0BBC97E8}"/>
          </ac:cxnSpMkLst>
        </pc:cxnChg>
      </pc:sldChg>
      <pc:sldChg chg="addSp delSp modSp new del mod">
        <pc:chgData name="Nakesh 2056" userId="87e3ee858e81da52" providerId="LiveId" clId="{11119283-F001-43A8-A5A2-46A6C2EE4E9F}" dt="2025-08-15T16:55:19.744" v="1218" actId="47"/>
        <pc:sldMkLst>
          <pc:docMk/>
          <pc:sldMk cId="1222349397" sldId="258"/>
        </pc:sldMkLst>
      </pc:sldChg>
      <pc:sldChg chg="addSp delSp modSp add mod">
        <pc:chgData name="Nakesh 2056" userId="87e3ee858e81da52" providerId="LiveId" clId="{11119283-F001-43A8-A5A2-46A6C2EE4E9F}" dt="2025-08-20T05:28:56.640" v="6964"/>
        <pc:sldMkLst>
          <pc:docMk/>
          <pc:sldMk cId="900773671" sldId="259"/>
        </pc:sldMkLst>
        <pc:spChg chg="mod">
          <ac:chgData name="Nakesh 2056" userId="87e3ee858e81da52" providerId="LiveId" clId="{11119283-F001-43A8-A5A2-46A6C2EE4E9F}" dt="2025-08-20T05:28:56.640" v="6964"/>
          <ac:spMkLst>
            <pc:docMk/>
            <pc:sldMk cId="900773671" sldId="259"/>
            <ac:spMk id="4" creationId="{FE33219C-09B4-C8F7-80EC-EE13EE0F32D9}"/>
          </ac:spMkLst>
        </pc:spChg>
        <pc:spChg chg="add mod">
          <ac:chgData name="Nakesh 2056" userId="87e3ee858e81da52" providerId="LiveId" clId="{11119283-F001-43A8-A5A2-46A6C2EE4E9F}" dt="2025-08-17T17:23:26.600" v="3746" actId="20577"/>
          <ac:spMkLst>
            <pc:docMk/>
            <pc:sldMk cId="900773671" sldId="259"/>
            <ac:spMk id="7" creationId="{49D24BC5-59DD-FA7A-CEC6-2575D80765FB}"/>
          </ac:spMkLst>
        </pc:spChg>
        <pc:picChg chg="add mod modCrop">
          <ac:chgData name="Nakesh 2056" userId="87e3ee858e81da52" providerId="LiveId" clId="{11119283-F001-43A8-A5A2-46A6C2EE4E9F}" dt="2025-08-17T06:30:22.212" v="2369" actId="1076"/>
          <ac:picMkLst>
            <pc:docMk/>
            <pc:sldMk cId="900773671" sldId="259"/>
            <ac:picMk id="9" creationId="{1844BCFD-48EA-84D6-005B-487858CBCAE8}"/>
          </ac:picMkLst>
        </pc:picChg>
        <pc:picChg chg="add mod">
          <ac:chgData name="Nakesh 2056" userId="87e3ee858e81da52" providerId="LiveId" clId="{11119283-F001-43A8-A5A2-46A6C2EE4E9F}" dt="2025-08-17T06:30:44.477" v="2375" actId="1076"/>
          <ac:picMkLst>
            <pc:docMk/>
            <pc:sldMk cId="900773671" sldId="259"/>
            <ac:picMk id="3074" creationId="{93C78255-64C6-B014-34FA-03B493B0F380}"/>
          </ac:picMkLst>
        </pc:picChg>
      </pc:sldChg>
      <pc:sldChg chg="addSp delSp modSp add mod ord">
        <pc:chgData name="Nakesh 2056" userId="87e3ee858e81da52" providerId="LiveId" clId="{11119283-F001-43A8-A5A2-46A6C2EE4E9F}" dt="2025-08-20T05:28:52.720" v="6963"/>
        <pc:sldMkLst>
          <pc:docMk/>
          <pc:sldMk cId="3415632342" sldId="260"/>
        </pc:sldMkLst>
        <pc:spChg chg="add mod">
          <ac:chgData name="Nakesh 2056" userId="87e3ee858e81da52" providerId="LiveId" clId="{11119283-F001-43A8-A5A2-46A6C2EE4E9F}" dt="2025-08-20T04:31:54.577" v="6571" actId="20577"/>
          <ac:spMkLst>
            <pc:docMk/>
            <pc:sldMk cId="3415632342" sldId="260"/>
            <ac:spMk id="3" creationId="{A4D10A25-45C4-0531-2845-DEDD3BEBBDB0}"/>
          </ac:spMkLst>
        </pc:spChg>
        <pc:spChg chg="mod">
          <ac:chgData name="Nakesh 2056" userId="87e3ee858e81da52" providerId="LiveId" clId="{11119283-F001-43A8-A5A2-46A6C2EE4E9F}" dt="2025-08-20T05:28:52.720" v="6963"/>
          <ac:spMkLst>
            <pc:docMk/>
            <pc:sldMk cId="3415632342" sldId="260"/>
            <ac:spMk id="4" creationId="{CFC2AA03-2F6E-7771-01ED-74D5BDDF39FC}"/>
          </ac:spMkLst>
        </pc:spChg>
      </pc:sldChg>
      <pc:sldChg chg="addSp delSp modSp add mod">
        <pc:chgData name="Nakesh 2056" userId="87e3ee858e81da52" providerId="LiveId" clId="{11119283-F001-43A8-A5A2-46A6C2EE4E9F}" dt="2025-08-20T05:29:05.871" v="6965"/>
        <pc:sldMkLst>
          <pc:docMk/>
          <pc:sldMk cId="2533198305" sldId="261"/>
        </pc:sldMkLst>
        <pc:spChg chg="add mod">
          <ac:chgData name="Nakesh 2056" userId="87e3ee858e81da52" providerId="LiveId" clId="{11119283-F001-43A8-A5A2-46A6C2EE4E9F}" dt="2025-08-17T07:00:38.007" v="2565" actId="20577"/>
          <ac:spMkLst>
            <pc:docMk/>
            <pc:sldMk cId="2533198305" sldId="261"/>
            <ac:spMk id="3" creationId="{A2EAA81C-9659-7041-C509-10847217B593}"/>
          </ac:spMkLst>
        </pc:spChg>
        <pc:spChg chg="mod">
          <ac:chgData name="Nakesh 2056" userId="87e3ee858e81da52" providerId="LiveId" clId="{11119283-F001-43A8-A5A2-46A6C2EE4E9F}" dt="2025-08-20T05:29:05.871" v="6965"/>
          <ac:spMkLst>
            <pc:docMk/>
            <pc:sldMk cId="2533198305" sldId="261"/>
            <ac:spMk id="4" creationId="{DA9B086A-C8DB-A24D-4C69-F2401C9CD30B}"/>
          </ac:spMkLst>
        </pc:spChg>
      </pc:sldChg>
      <pc:sldChg chg="addSp delSp modSp add mod">
        <pc:chgData name="Nakesh 2056" userId="87e3ee858e81da52" providerId="LiveId" clId="{11119283-F001-43A8-A5A2-46A6C2EE4E9F}" dt="2025-08-20T05:29:09.081" v="6966"/>
        <pc:sldMkLst>
          <pc:docMk/>
          <pc:sldMk cId="1660712190" sldId="262"/>
        </pc:sldMkLst>
        <pc:spChg chg="mod">
          <ac:chgData name="Nakesh 2056" userId="87e3ee858e81da52" providerId="LiveId" clId="{11119283-F001-43A8-A5A2-46A6C2EE4E9F}" dt="2025-08-20T05:29:09.081" v="6966"/>
          <ac:spMkLst>
            <pc:docMk/>
            <pc:sldMk cId="1660712190" sldId="262"/>
            <ac:spMk id="4" creationId="{32544C45-D7E0-614F-EF22-94C54A981C5C}"/>
          </ac:spMkLst>
        </pc:spChg>
        <pc:spChg chg="add mod">
          <ac:chgData name="Nakesh 2056" userId="87e3ee858e81da52" providerId="LiveId" clId="{11119283-F001-43A8-A5A2-46A6C2EE4E9F}" dt="2025-08-20T04:33:24.712" v="6577" actId="20577"/>
          <ac:spMkLst>
            <pc:docMk/>
            <pc:sldMk cId="1660712190" sldId="262"/>
            <ac:spMk id="5" creationId="{339AC628-8AC0-CCF8-0B7F-97ED9D671857}"/>
          </ac:spMkLst>
        </pc:spChg>
      </pc:sldChg>
      <pc:sldChg chg="addSp delSp modSp add mod">
        <pc:chgData name="Nakesh 2056" userId="87e3ee858e81da52" providerId="LiveId" clId="{11119283-F001-43A8-A5A2-46A6C2EE4E9F}" dt="2025-08-20T05:29:13.123" v="6967"/>
        <pc:sldMkLst>
          <pc:docMk/>
          <pc:sldMk cId="2588422157" sldId="263"/>
        </pc:sldMkLst>
        <pc:spChg chg="add mod">
          <ac:chgData name="Nakesh 2056" userId="87e3ee858e81da52" providerId="LiveId" clId="{11119283-F001-43A8-A5A2-46A6C2EE4E9F}" dt="2025-08-17T07:01:48.946" v="2581" actId="20577"/>
          <ac:spMkLst>
            <pc:docMk/>
            <pc:sldMk cId="2588422157" sldId="263"/>
            <ac:spMk id="2" creationId="{038F3F0B-A0CC-BED3-C258-5F8F947AB50F}"/>
          </ac:spMkLst>
        </pc:spChg>
        <pc:spChg chg="mod">
          <ac:chgData name="Nakesh 2056" userId="87e3ee858e81da52" providerId="LiveId" clId="{11119283-F001-43A8-A5A2-46A6C2EE4E9F}" dt="2025-08-20T05:29:13.123" v="6967"/>
          <ac:spMkLst>
            <pc:docMk/>
            <pc:sldMk cId="2588422157" sldId="263"/>
            <ac:spMk id="4" creationId="{8EE99FF1-3FBB-A2AB-0521-A33DDE23C597}"/>
          </ac:spMkLst>
        </pc:spChg>
        <pc:picChg chg="add mod">
          <ac:chgData name="Nakesh 2056" userId="87e3ee858e81da52" providerId="LiveId" clId="{11119283-F001-43A8-A5A2-46A6C2EE4E9F}" dt="2025-08-17T07:00:24.754" v="2561" actId="1076"/>
          <ac:picMkLst>
            <pc:docMk/>
            <pc:sldMk cId="2588422157" sldId="263"/>
            <ac:picMk id="5" creationId="{4B280EEC-EDCF-D498-2759-7D7EEA02AF2C}"/>
          </ac:picMkLst>
        </pc:picChg>
      </pc:sldChg>
      <pc:sldChg chg="addSp delSp modSp add mod ord">
        <pc:chgData name="Nakesh 2056" userId="87e3ee858e81da52" providerId="LiveId" clId="{11119283-F001-43A8-A5A2-46A6C2EE4E9F}" dt="2025-08-20T05:29:51.830" v="6979"/>
        <pc:sldMkLst>
          <pc:docMk/>
          <pc:sldMk cId="3071881196" sldId="264"/>
        </pc:sldMkLst>
        <pc:spChg chg="mod">
          <ac:chgData name="Nakesh 2056" userId="87e3ee858e81da52" providerId="LiveId" clId="{11119283-F001-43A8-A5A2-46A6C2EE4E9F}" dt="2025-08-20T05:29:51.830" v="6979"/>
          <ac:spMkLst>
            <pc:docMk/>
            <pc:sldMk cId="3071881196" sldId="264"/>
            <ac:spMk id="4" creationId="{F5B982A3-4995-0CBB-9B07-D40AE3DA587E}"/>
          </ac:spMkLst>
        </pc:spChg>
        <pc:spChg chg="add mod">
          <ac:chgData name="Nakesh 2056" userId="87e3ee858e81da52" providerId="LiveId" clId="{11119283-F001-43A8-A5A2-46A6C2EE4E9F}" dt="2025-08-20T05:09:14.811" v="6634" actId="20577"/>
          <ac:spMkLst>
            <pc:docMk/>
            <pc:sldMk cId="3071881196" sldId="264"/>
            <ac:spMk id="7" creationId="{697A638F-609F-0A2A-4430-7E6D58F22CBE}"/>
          </ac:spMkLst>
        </pc:spChg>
      </pc:sldChg>
      <pc:sldChg chg="addSp delSp modSp add mod">
        <pc:chgData name="Nakesh 2056" userId="87e3ee858e81da52" providerId="LiveId" clId="{11119283-F001-43A8-A5A2-46A6C2EE4E9F}" dt="2025-08-20T05:29:16.210" v="6968"/>
        <pc:sldMkLst>
          <pc:docMk/>
          <pc:sldMk cId="325472899" sldId="265"/>
        </pc:sldMkLst>
        <pc:spChg chg="add mod">
          <ac:chgData name="Nakesh 2056" userId="87e3ee858e81da52" providerId="LiveId" clId="{11119283-F001-43A8-A5A2-46A6C2EE4E9F}" dt="2025-08-17T07:09:09.431" v="2809" actId="14100"/>
          <ac:spMkLst>
            <pc:docMk/>
            <pc:sldMk cId="325472899" sldId="265"/>
            <ac:spMk id="3" creationId="{9B8EFA0D-A655-7FE4-4515-63DA0A3F7FFE}"/>
          </ac:spMkLst>
        </pc:spChg>
        <pc:spChg chg="mod">
          <ac:chgData name="Nakesh 2056" userId="87e3ee858e81da52" providerId="LiveId" clId="{11119283-F001-43A8-A5A2-46A6C2EE4E9F}" dt="2025-08-20T05:29:16.210" v="6968"/>
          <ac:spMkLst>
            <pc:docMk/>
            <pc:sldMk cId="325472899" sldId="265"/>
            <ac:spMk id="4" creationId="{B059B64E-476D-6BC8-73EA-AC5BA4BEE6E6}"/>
          </ac:spMkLst>
        </pc:spChg>
        <pc:spChg chg="add mod">
          <ac:chgData name="Nakesh 2056" userId="87e3ee858e81da52" providerId="LiveId" clId="{11119283-F001-43A8-A5A2-46A6C2EE4E9F}" dt="2025-08-20T04:33:44.357" v="6578" actId="12"/>
          <ac:spMkLst>
            <pc:docMk/>
            <pc:sldMk cId="325472899" sldId="265"/>
            <ac:spMk id="9" creationId="{EA21D4B3-444E-A171-CE88-A426EA64E943}"/>
          </ac:spMkLst>
        </pc:spChg>
      </pc:sldChg>
      <pc:sldChg chg="addSp delSp modSp new del mod ord">
        <pc:chgData name="Nakesh 2056" userId="87e3ee858e81da52" providerId="LiveId" clId="{11119283-F001-43A8-A5A2-46A6C2EE4E9F}" dt="2025-08-17T06:36:52.160" v="2376" actId="47"/>
        <pc:sldMkLst>
          <pc:docMk/>
          <pc:sldMk cId="556158672" sldId="265"/>
        </pc:sldMkLst>
      </pc:sldChg>
      <pc:sldChg chg="addSp modSp add mod">
        <pc:chgData name="Nakesh 2056" userId="87e3ee858e81da52" providerId="LiveId" clId="{11119283-F001-43A8-A5A2-46A6C2EE4E9F}" dt="2025-08-20T05:29:19.291" v="6969"/>
        <pc:sldMkLst>
          <pc:docMk/>
          <pc:sldMk cId="1483692449" sldId="266"/>
        </pc:sldMkLst>
        <pc:spChg chg="add mod">
          <ac:chgData name="Nakesh 2056" userId="87e3ee858e81da52" providerId="LiveId" clId="{11119283-F001-43A8-A5A2-46A6C2EE4E9F}" dt="2025-08-20T04:35:42.233" v="6589" actId="20577"/>
          <ac:spMkLst>
            <pc:docMk/>
            <pc:sldMk cId="1483692449" sldId="266"/>
            <ac:spMk id="3" creationId="{F9B98C24-AFAD-EE94-7456-1A99A082691B}"/>
          </ac:spMkLst>
        </pc:spChg>
        <pc:spChg chg="mod">
          <ac:chgData name="Nakesh 2056" userId="87e3ee858e81da52" providerId="LiveId" clId="{11119283-F001-43A8-A5A2-46A6C2EE4E9F}" dt="2025-08-20T05:29:19.291" v="6969"/>
          <ac:spMkLst>
            <pc:docMk/>
            <pc:sldMk cId="1483692449" sldId="266"/>
            <ac:spMk id="4" creationId="{463EF8A9-3828-C38A-0921-708A0E15E121}"/>
          </ac:spMkLst>
        </pc:spChg>
      </pc:sldChg>
      <pc:sldChg chg="addSp modSp add mod">
        <pc:chgData name="Nakesh 2056" userId="87e3ee858e81da52" providerId="LiveId" clId="{11119283-F001-43A8-A5A2-46A6C2EE4E9F}" dt="2025-08-20T05:29:22.236" v="6970"/>
        <pc:sldMkLst>
          <pc:docMk/>
          <pc:sldMk cId="4108228150" sldId="267"/>
        </pc:sldMkLst>
        <pc:spChg chg="add mod">
          <ac:chgData name="Nakesh 2056" userId="87e3ee858e81da52" providerId="LiveId" clId="{11119283-F001-43A8-A5A2-46A6C2EE4E9F}" dt="2025-08-17T07:20:49.274" v="2889" actId="255"/>
          <ac:spMkLst>
            <pc:docMk/>
            <pc:sldMk cId="4108228150" sldId="267"/>
            <ac:spMk id="3" creationId="{059C4DB3-AD77-70D6-9A28-D1A5C86031FB}"/>
          </ac:spMkLst>
        </pc:spChg>
        <pc:spChg chg="mod">
          <ac:chgData name="Nakesh 2056" userId="87e3ee858e81da52" providerId="LiveId" clId="{11119283-F001-43A8-A5A2-46A6C2EE4E9F}" dt="2025-08-20T05:29:22.236" v="6970"/>
          <ac:spMkLst>
            <pc:docMk/>
            <pc:sldMk cId="4108228150" sldId="267"/>
            <ac:spMk id="4" creationId="{1AC120C4-566B-8CFE-8524-0FF99C22663B}"/>
          </ac:spMkLst>
        </pc:spChg>
        <pc:spChg chg="add mod">
          <ac:chgData name="Nakesh 2056" userId="87e3ee858e81da52" providerId="LiveId" clId="{11119283-F001-43A8-A5A2-46A6C2EE4E9F}" dt="2025-08-20T04:34:36.807" v="6584" actId="12"/>
          <ac:spMkLst>
            <pc:docMk/>
            <pc:sldMk cId="4108228150" sldId="267"/>
            <ac:spMk id="9" creationId="{1196C213-4534-863B-9D2E-947DE0823160}"/>
          </ac:spMkLst>
        </pc:spChg>
        <pc:picChg chg="add mod">
          <ac:chgData name="Nakesh 2056" userId="87e3ee858e81da52" providerId="LiveId" clId="{11119283-F001-43A8-A5A2-46A6C2EE4E9F}" dt="2025-08-17T11:13:33.061" v="2929" actId="1076"/>
          <ac:picMkLst>
            <pc:docMk/>
            <pc:sldMk cId="4108228150" sldId="267"/>
            <ac:picMk id="7" creationId="{C3C0C849-1400-A2BA-A787-347237DC5221}"/>
          </ac:picMkLst>
        </pc:picChg>
      </pc:sldChg>
      <pc:sldChg chg="addSp modSp add mod ord">
        <pc:chgData name="Nakesh 2056" userId="87e3ee858e81da52" providerId="LiveId" clId="{11119283-F001-43A8-A5A2-46A6C2EE4E9F}" dt="2025-08-20T05:29:26.278" v="6971"/>
        <pc:sldMkLst>
          <pc:docMk/>
          <pc:sldMk cId="2370527406" sldId="268"/>
        </pc:sldMkLst>
        <pc:spChg chg="add mod">
          <ac:chgData name="Nakesh 2056" userId="87e3ee858e81da52" providerId="LiveId" clId="{11119283-F001-43A8-A5A2-46A6C2EE4E9F}" dt="2025-08-17T11:15:58.191" v="2940" actId="1076"/>
          <ac:spMkLst>
            <pc:docMk/>
            <pc:sldMk cId="2370527406" sldId="268"/>
            <ac:spMk id="3" creationId="{4C61EF79-E2EF-9789-FD23-EEDB9AE403D3}"/>
          </ac:spMkLst>
        </pc:spChg>
        <pc:spChg chg="mod">
          <ac:chgData name="Nakesh 2056" userId="87e3ee858e81da52" providerId="LiveId" clId="{11119283-F001-43A8-A5A2-46A6C2EE4E9F}" dt="2025-08-20T05:29:26.278" v="6971"/>
          <ac:spMkLst>
            <pc:docMk/>
            <pc:sldMk cId="2370527406" sldId="268"/>
            <ac:spMk id="4" creationId="{F3116025-9247-5AC5-3321-4C3225579310}"/>
          </ac:spMkLst>
        </pc:spChg>
        <pc:spChg chg="add mod">
          <ac:chgData name="Nakesh 2056" userId="87e3ee858e81da52" providerId="LiveId" clId="{11119283-F001-43A8-A5A2-46A6C2EE4E9F}" dt="2025-08-17T11:19:45.460" v="2966" actId="20577"/>
          <ac:spMkLst>
            <pc:docMk/>
            <pc:sldMk cId="2370527406" sldId="268"/>
            <ac:spMk id="7" creationId="{5AF61A72-7002-9269-6749-3FDE6EE44916}"/>
          </ac:spMkLst>
        </pc:spChg>
      </pc:sldChg>
      <pc:sldChg chg="addSp modSp add mod">
        <pc:chgData name="Nakesh 2056" userId="87e3ee858e81da52" providerId="LiveId" clId="{11119283-F001-43A8-A5A2-46A6C2EE4E9F}" dt="2025-08-20T05:29:29.228" v="6972"/>
        <pc:sldMkLst>
          <pc:docMk/>
          <pc:sldMk cId="1753690109" sldId="269"/>
        </pc:sldMkLst>
        <pc:spChg chg="add mod">
          <ac:chgData name="Nakesh 2056" userId="87e3ee858e81da52" providerId="LiveId" clId="{11119283-F001-43A8-A5A2-46A6C2EE4E9F}" dt="2025-08-20T04:37:16.576" v="6595" actId="20577"/>
          <ac:spMkLst>
            <pc:docMk/>
            <pc:sldMk cId="1753690109" sldId="269"/>
            <ac:spMk id="3" creationId="{732D6EE5-E222-D0B3-EED2-56B9968F3079}"/>
          </ac:spMkLst>
        </pc:spChg>
        <pc:spChg chg="mod">
          <ac:chgData name="Nakesh 2056" userId="87e3ee858e81da52" providerId="LiveId" clId="{11119283-F001-43A8-A5A2-46A6C2EE4E9F}" dt="2025-08-20T05:29:29.228" v="6972"/>
          <ac:spMkLst>
            <pc:docMk/>
            <pc:sldMk cId="1753690109" sldId="269"/>
            <ac:spMk id="4" creationId="{4D8C205E-0582-08D1-1361-91DE7861FD30}"/>
          </ac:spMkLst>
        </pc:spChg>
        <pc:graphicFrameChg chg="add mod modGraphic">
          <ac:chgData name="Nakesh 2056" userId="87e3ee858e81da52" providerId="LiveId" clId="{11119283-F001-43A8-A5A2-46A6C2EE4E9F}" dt="2025-08-20T04:37:04.148" v="6594" actId="1076"/>
          <ac:graphicFrameMkLst>
            <pc:docMk/>
            <pc:sldMk cId="1753690109" sldId="269"/>
            <ac:graphicFrameMk id="5" creationId="{C402718A-D7DE-8B11-D3E6-1FFC0F57FD80}"/>
          </ac:graphicFrameMkLst>
        </pc:graphicFrameChg>
      </pc:sldChg>
      <pc:sldChg chg="addSp delSp modSp add mod">
        <pc:chgData name="Nakesh 2056" userId="87e3ee858e81da52" providerId="LiveId" clId="{11119283-F001-43A8-A5A2-46A6C2EE4E9F}" dt="2025-08-20T05:29:33.725" v="6973"/>
        <pc:sldMkLst>
          <pc:docMk/>
          <pc:sldMk cId="4206497236" sldId="270"/>
        </pc:sldMkLst>
        <pc:spChg chg="add mod">
          <ac:chgData name="Nakesh 2056" userId="87e3ee858e81da52" providerId="LiveId" clId="{11119283-F001-43A8-A5A2-46A6C2EE4E9F}" dt="2025-08-17T11:35:02.403" v="3081" actId="12"/>
          <ac:spMkLst>
            <pc:docMk/>
            <pc:sldMk cId="4206497236" sldId="270"/>
            <ac:spMk id="3" creationId="{71E66C25-6742-EE4D-5AE2-5C4017781C54}"/>
          </ac:spMkLst>
        </pc:spChg>
        <pc:spChg chg="mod">
          <ac:chgData name="Nakesh 2056" userId="87e3ee858e81da52" providerId="LiveId" clId="{11119283-F001-43A8-A5A2-46A6C2EE4E9F}" dt="2025-08-20T05:29:33.725" v="6973"/>
          <ac:spMkLst>
            <pc:docMk/>
            <pc:sldMk cId="4206497236" sldId="270"/>
            <ac:spMk id="4" creationId="{CCB1DF8B-301F-08B5-698E-EA28065FC7FF}"/>
          </ac:spMkLst>
        </pc:spChg>
        <pc:picChg chg="add mod">
          <ac:chgData name="Nakesh 2056" userId="87e3ee858e81da52" providerId="LiveId" clId="{11119283-F001-43A8-A5A2-46A6C2EE4E9F}" dt="2025-08-17T11:29:14.475" v="3039" actId="1076"/>
          <ac:picMkLst>
            <pc:docMk/>
            <pc:sldMk cId="4206497236" sldId="270"/>
            <ac:picMk id="7" creationId="{2C07897E-3B15-C7F4-9344-E31AFAA1B799}"/>
          </ac:picMkLst>
        </pc:picChg>
      </pc:sldChg>
      <pc:sldChg chg="addSp delSp modSp add mod">
        <pc:chgData name="Nakesh 2056" userId="87e3ee858e81da52" providerId="LiveId" clId="{11119283-F001-43A8-A5A2-46A6C2EE4E9F}" dt="2025-08-20T05:29:36.940" v="6974"/>
        <pc:sldMkLst>
          <pc:docMk/>
          <pc:sldMk cId="1590634456" sldId="271"/>
        </pc:sldMkLst>
        <pc:spChg chg="add mod">
          <ac:chgData name="Nakesh 2056" userId="87e3ee858e81da52" providerId="LiveId" clId="{11119283-F001-43A8-A5A2-46A6C2EE4E9F}" dt="2025-08-17T11:29:56" v="3052" actId="1076"/>
          <ac:spMkLst>
            <pc:docMk/>
            <pc:sldMk cId="1590634456" sldId="271"/>
            <ac:spMk id="3" creationId="{F4A0DFE2-5871-48C5-E104-AD8C470BA85D}"/>
          </ac:spMkLst>
        </pc:spChg>
        <pc:spChg chg="mod">
          <ac:chgData name="Nakesh 2056" userId="87e3ee858e81da52" providerId="LiveId" clId="{11119283-F001-43A8-A5A2-46A6C2EE4E9F}" dt="2025-08-20T05:29:36.940" v="6974"/>
          <ac:spMkLst>
            <pc:docMk/>
            <pc:sldMk cId="1590634456" sldId="271"/>
            <ac:spMk id="4" creationId="{97054E2D-667A-4A93-26EF-85B9C8A6FD21}"/>
          </ac:spMkLst>
        </pc:spChg>
        <pc:spChg chg="add mod">
          <ac:chgData name="Nakesh 2056" userId="87e3ee858e81da52" providerId="LiveId" clId="{11119283-F001-43A8-A5A2-46A6C2EE4E9F}" dt="2025-08-20T04:37:46.787" v="6597" actId="20577"/>
          <ac:spMkLst>
            <pc:docMk/>
            <pc:sldMk cId="1590634456" sldId="271"/>
            <ac:spMk id="7" creationId="{9C8289EC-1791-DFE5-BC69-160BCA278E3E}"/>
          </ac:spMkLst>
        </pc:spChg>
      </pc:sldChg>
      <pc:sldChg chg="addSp modSp add mod ord">
        <pc:chgData name="Nakesh 2056" userId="87e3ee858e81da52" providerId="LiveId" clId="{11119283-F001-43A8-A5A2-46A6C2EE4E9F}" dt="2025-08-20T05:29:39.847" v="6975"/>
        <pc:sldMkLst>
          <pc:docMk/>
          <pc:sldMk cId="1544493319" sldId="272"/>
        </pc:sldMkLst>
        <pc:spChg chg="add mod">
          <ac:chgData name="Nakesh 2056" userId="87e3ee858e81da52" providerId="LiveId" clId="{11119283-F001-43A8-A5A2-46A6C2EE4E9F}" dt="2025-08-20T05:08:05.980" v="6604" actId="12"/>
          <ac:spMkLst>
            <pc:docMk/>
            <pc:sldMk cId="1544493319" sldId="272"/>
            <ac:spMk id="3" creationId="{865DAEDE-77B6-7A25-B3E2-976725BFCA0D}"/>
          </ac:spMkLst>
        </pc:spChg>
        <pc:spChg chg="mod">
          <ac:chgData name="Nakesh 2056" userId="87e3ee858e81da52" providerId="LiveId" clId="{11119283-F001-43A8-A5A2-46A6C2EE4E9F}" dt="2025-08-20T05:29:39.847" v="6975"/>
          <ac:spMkLst>
            <pc:docMk/>
            <pc:sldMk cId="1544493319" sldId="272"/>
            <ac:spMk id="4" creationId="{7F4B4581-21BB-F1E8-BB95-7184E923BF3D}"/>
          </ac:spMkLst>
        </pc:spChg>
      </pc:sldChg>
      <pc:sldChg chg="addSp modSp add mod">
        <pc:chgData name="Nakesh 2056" userId="87e3ee858e81da52" providerId="LiveId" clId="{11119283-F001-43A8-A5A2-46A6C2EE4E9F}" dt="2025-08-20T05:29:42.791" v="6976"/>
        <pc:sldMkLst>
          <pc:docMk/>
          <pc:sldMk cId="573410918" sldId="273"/>
        </pc:sldMkLst>
        <pc:spChg chg="add mod">
          <ac:chgData name="Nakesh 2056" userId="87e3ee858e81da52" providerId="LiveId" clId="{11119283-F001-43A8-A5A2-46A6C2EE4E9F}" dt="2025-08-17T11:52:23.521" v="3270" actId="6549"/>
          <ac:spMkLst>
            <pc:docMk/>
            <pc:sldMk cId="573410918" sldId="273"/>
            <ac:spMk id="3" creationId="{CD3BBF0F-3DFA-12E6-9C1A-8D1FFA643303}"/>
          </ac:spMkLst>
        </pc:spChg>
        <pc:spChg chg="mod">
          <ac:chgData name="Nakesh 2056" userId="87e3ee858e81da52" providerId="LiveId" clId="{11119283-F001-43A8-A5A2-46A6C2EE4E9F}" dt="2025-08-20T05:29:42.791" v="6976"/>
          <ac:spMkLst>
            <pc:docMk/>
            <pc:sldMk cId="573410918" sldId="273"/>
            <ac:spMk id="4" creationId="{43A8DAB5-2CF5-C037-0C7F-BBFD32A3A1A1}"/>
          </ac:spMkLst>
        </pc:spChg>
        <pc:picChg chg="add mod">
          <ac:chgData name="Nakesh 2056" userId="87e3ee858e81da52" providerId="LiveId" clId="{11119283-F001-43A8-A5A2-46A6C2EE4E9F}" dt="2025-08-17T11:51:38.016" v="3257" actId="1076"/>
          <ac:picMkLst>
            <pc:docMk/>
            <pc:sldMk cId="573410918" sldId="273"/>
            <ac:picMk id="7" creationId="{1905B1A4-2029-983F-8E4C-0DDEC72CB96D}"/>
          </ac:picMkLst>
        </pc:picChg>
      </pc:sldChg>
      <pc:sldChg chg="addSp delSp modSp add mod">
        <pc:chgData name="Nakesh 2056" userId="87e3ee858e81da52" providerId="LiveId" clId="{11119283-F001-43A8-A5A2-46A6C2EE4E9F}" dt="2025-08-20T05:29:46.218" v="6977"/>
        <pc:sldMkLst>
          <pc:docMk/>
          <pc:sldMk cId="574734210" sldId="274"/>
        </pc:sldMkLst>
        <pc:spChg chg="add mod">
          <ac:chgData name="Nakesh 2056" userId="87e3ee858e81da52" providerId="LiveId" clId="{11119283-F001-43A8-A5A2-46A6C2EE4E9F}" dt="2025-08-17T16:58:02.892" v="3417" actId="20577"/>
          <ac:spMkLst>
            <pc:docMk/>
            <pc:sldMk cId="574734210" sldId="274"/>
            <ac:spMk id="3" creationId="{7D301FE4-0800-1F18-0E93-2DF54977A477}"/>
          </ac:spMkLst>
        </pc:spChg>
        <pc:spChg chg="mod">
          <ac:chgData name="Nakesh 2056" userId="87e3ee858e81da52" providerId="LiveId" clId="{11119283-F001-43A8-A5A2-46A6C2EE4E9F}" dt="2025-08-20T05:29:46.218" v="6977"/>
          <ac:spMkLst>
            <pc:docMk/>
            <pc:sldMk cId="574734210" sldId="274"/>
            <ac:spMk id="4" creationId="{583B59E5-D8E7-AA4D-ECEF-9ED742ACEA55}"/>
          </ac:spMkLst>
        </pc:spChg>
      </pc:sldChg>
      <pc:sldChg chg="addSp modSp add mod">
        <pc:chgData name="Nakesh 2056" userId="87e3ee858e81da52" providerId="LiveId" clId="{11119283-F001-43A8-A5A2-46A6C2EE4E9F}" dt="2025-08-20T05:29:48.822" v="6978"/>
        <pc:sldMkLst>
          <pc:docMk/>
          <pc:sldMk cId="3831685713" sldId="275"/>
        </pc:sldMkLst>
        <pc:spChg chg="add mod">
          <ac:chgData name="Nakesh 2056" userId="87e3ee858e81da52" providerId="LiveId" clId="{11119283-F001-43A8-A5A2-46A6C2EE4E9F}" dt="2025-08-17T12:23:06.593" v="3373" actId="12"/>
          <ac:spMkLst>
            <pc:docMk/>
            <pc:sldMk cId="3831685713" sldId="275"/>
            <ac:spMk id="3" creationId="{FD6547AE-8D51-5606-934F-1D80FE9E9A83}"/>
          </ac:spMkLst>
        </pc:spChg>
        <pc:spChg chg="mod">
          <ac:chgData name="Nakesh 2056" userId="87e3ee858e81da52" providerId="LiveId" clId="{11119283-F001-43A8-A5A2-46A6C2EE4E9F}" dt="2025-08-20T05:29:48.822" v="6978"/>
          <ac:spMkLst>
            <pc:docMk/>
            <pc:sldMk cId="3831685713" sldId="275"/>
            <ac:spMk id="4" creationId="{925E8B2F-E82E-2CC2-53B5-D7279E20694E}"/>
          </ac:spMkLst>
        </pc:spChg>
        <pc:picChg chg="add mod">
          <ac:chgData name="Nakesh 2056" userId="87e3ee858e81da52" providerId="LiveId" clId="{11119283-F001-43A8-A5A2-46A6C2EE4E9F}" dt="2025-08-17T12:24:36.939" v="3386" actId="14100"/>
          <ac:picMkLst>
            <pc:docMk/>
            <pc:sldMk cId="3831685713" sldId="275"/>
            <ac:picMk id="7" creationId="{40A9F1D1-C939-B4F1-614B-FF0FC5329275}"/>
          </ac:picMkLst>
        </pc:picChg>
      </pc:sldChg>
      <pc:sldChg chg="addSp delSp modSp add mod">
        <pc:chgData name="Nakesh 2056" userId="87e3ee858e81da52" providerId="LiveId" clId="{11119283-F001-43A8-A5A2-46A6C2EE4E9F}" dt="2025-08-20T05:29:54.744" v="6980"/>
        <pc:sldMkLst>
          <pc:docMk/>
          <pc:sldMk cId="3811209198" sldId="276"/>
        </pc:sldMkLst>
        <pc:spChg chg="add mod">
          <ac:chgData name="Nakesh 2056" userId="87e3ee858e81da52" providerId="LiveId" clId="{11119283-F001-43A8-A5A2-46A6C2EE4E9F}" dt="2025-08-20T05:09:38.753" v="6637" actId="20577"/>
          <ac:spMkLst>
            <pc:docMk/>
            <pc:sldMk cId="3811209198" sldId="276"/>
            <ac:spMk id="3" creationId="{BC566BCA-EDAA-7435-4C18-0F0F1DAA8479}"/>
          </ac:spMkLst>
        </pc:spChg>
        <pc:spChg chg="mod">
          <ac:chgData name="Nakesh 2056" userId="87e3ee858e81da52" providerId="LiveId" clId="{11119283-F001-43A8-A5A2-46A6C2EE4E9F}" dt="2025-08-20T05:29:54.744" v="6980"/>
          <ac:spMkLst>
            <pc:docMk/>
            <pc:sldMk cId="3811209198" sldId="276"/>
            <ac:spMk id="4" creationId="{E95EE202-35CB-5133-E6B5-6D661AC3AAC8}"/>
          </ac:spMkLst>
        </pc:spChg>
      </pc:sldChg>
      <pc:sldChg chg="addSp delSp modSp add mod">
        <pc:chgData name="Nakesh 2056" userId="87e3ee858e81da52" providerId="LiveId" clId="{11119283-F001-43A8-A5A2-46A6C2EE4E9F}" dt="2025-08-20T05:29:58.178" v="6981"/>
        <pc:sldMkLst>
          <pc:docMk/>
          <pc:sldMk cId="4266411367" sldId="277"/>
        </pc:sldMkLst>
        <pc:spChg chg="add mod">
          <ac:chgData name="Nakesh 2056" userId="87e3ee858e81da52" providerId="LiveId" clId="{11119283-F001-43A8-A5A2-46A6C2EE4E9F}" dt="2025-08-20T05:09:48.817" v="6641" actId="20577"/>
          <ac:spMkLst>
            <pc:docMk/>
            <pc:sldMk cId="4266411367" sldId="277"/>
            <ac:spMk id="3" creationId="{33198B79-A837-DD23-8C5F-EF824B6031FB}"/>
          </ac:spMkLst>
        </pc:spChg>
        <pc:spChg chg="mod">
          <ac:chgData name="Nakesh 2056" userId="87e3ee858e81da52" providerId="LiveId" clId="{11119283-F001-43A8-A5A2-46A6C2EE4E9F}" dt="2025-08-20T05:29:58.178" v="6981"/>
          <ac:spMkLst>
            <pc:docMk/>
            <pc:sldMk cId="4266411367" sldId="277"/>
            <ac:spMk id="4" creationId="{910B84F4-A777-1B2C-E558-764B06048919}"/>
          </ac:spMkLst>
        </pc:spChg>
        <pc:picChg chg="add mod">
          <ac:chgData name="Nakesh 2056" userId="87e3ee858e81da52" providerId="LiveId" clId="{11119283-F001-43A8-A5A2-46A6C2EE4E9F}" dt="2025-08-17T17:17:54.457" v="3686" actId="1076"/>
          <ac:picMkLst>
            <pc:docMk/>
            <pc:sldMk cId="4266411367" sldId="277"/>
            <ac:picMk id="7" creationId="{7BA4AC1D-FF66-219B-1BF3-42A16D14747D}"/>
          </ac:picMkLst>
        </pc:picChg>
      </pc:sldChg>
      <pc:sldChg chg="addSp delSp modSp new mod ord">
        <pc:chgData name="Nakesh 2056" userId="87e3ee858e81da52" providerId="LiveId" clId="{11119283-F001-43A8-A5A2-46A6C2EE4E9F}" dt="2025-08-20T05:30:57.489" v="7002"/>
        <pc:sldMkLst>
          <pc:docMk/>
          <pc:sldMk cId="459618428" sldId="278"/>
        </pc:sldMkLst>
        <pc:spChg chg="mod">
          <ac:chgData name="Nakesh 2056" userId="87e3ee858e81da52" providerId="LiveId" clId="{11119283-F001-43A8-A5A2-46A6C2EE4E9F}" dt="2025-08-20T05:30:57.489" v="7002"/>
          <ac:spMkLst>
            <pc:docMk/>
            <pc:sldMk cId="459618428" sldId="278"/>
            <ac:spMk id="2" creationId="{FBD49E44-0A52-BB37-27B2-D6E338C2F113}"/>
          </ac:spMkLst>
        </pc:spChg>
        <pc:spChg chg="add del mod">
          <ac:chgData name="Nakesh 2056" userId="87e3ee858e81da52" providerId="LiveId" clId="{11119283-F001-43A8-A5A2-46A6C2EE4E9F}" dt="2025-08-19T04:01:30.145" v="5266"/>
          <ac:spMkLst>
            <pc:docMk/>
            <pc:sldMk cId="459618428" sldId="278"/>
            <ac:spMk id="8" creationId="{DAC168FE-0C09-1788-5AD1-345C7FF239B0}"/>
          </ac:spMkLst>
        </pc:spChg>
        <pc:picChg chg="add mod">
          <ac:chgData name="Nakesh 2056" userId="87e3ee858e81da52" providerId="LiveId" clId="{11119283-F001-43A8-A5A2-46A6C2EE4E9F}" dt="2025-08-19T04:02:28.010" v="5292" actId="14100"/>
          <ac:picMkLst>
            <pc:docMk/>
            <pc:sldMk cId="459618428" sldId="278"/>
            <ac:picMk id="4" creationId="{BA9C1C88-2E2C-DB66-41CB-C26B9638C7D0}"/>
          </ac:picMkLst>
        </pc:picChg>
        <pc:cxnChg chg="add mod">
          <ac:chgData name="Nakesh 2056" userId="87e3ee858e81da52" providerId="LiveId" clId="{11119283-F001-43A8-A5A2-46A6C2EE4E9F}" dt="2025-08-17T17:29:38.194" v="3800" actId="1076"/>
          <ac:cxnSpMkLst>
            <pc:docMk/>
            <pc:sldMk cId="459618428" sldId="278"/>
            <ac:cxnSpMk id="6" creationId="{8DD5F826-2ED1-72C7-9D33-0745C7019D0A}"/>
          </ac:cxnSpMkLst>
        </pc:cxnChg>
      </pc:sldChg>
      <pc:sldChg chg="add del">
        <pc:chgData name="Nakesh 2056" userId="87e3ee858e81da52" providerId="LiveId" clId="{11119283-F001-43A8-A5A2-46A6C2EE4E9F}" dt="2025-08-17T17:23:57.347" v="3756" actId="47"/>
        <pc:sldMkLst>
          <pc:docMk/>
          <pc:sldMk cId="1829559754" sldId="278"/>
        </pc:sldMkLst>
      </pc:sldChg>
      <pc:sldChg chg="add del">
        <pc:chgData name="Nakesh 2056" userId="87e3ee858e81da52" providerId="LiveId" clId="{11119283-F001-43A8-A5A2-46A6C2EE4E9F}" dt="2025-08-17T17:23:56.055" v="3755" actId="47"/>
        <pc:sldMkLst>
          <pc:docMk/>
          <pc:sldMk cId="1265404109" sldId="279"/>
        </pc:sldMkLst>
      </pc:sldChg>
      <pc:sldChg chg="add del">
        <pc:chgData name="Nakesh 2056" userId="87e3ee858e81da52" providerId="LiveId" clId="{11119283-F001-43A8-A5A2-46A6C2EE4E9F}" dt="2025-08-19T04:01:55.389" v="5287" actId="47"/>
        <pc:sldMkLst>
          <pc:docMk/>
          <pc:sldMk cId="3223693223" sldId="279"/>
        </pc:sldMkLst>
      </pc:sldChg>
      <pc:sldChg chg="add del">
        <pc:chgData name="Nakesh 2056" userId="87e3ee858e81da52" providerId="LiveId" clId="{11119283-F001-43A8-A5A2-46A6C2EE4E9F}" dt="2025-08-17T17:23:55.487" v="3754" actId="47"/>
        <pc:sldMkLst>
          <pc:docMk/>
          <pc:sldMk cId="832480740" sldId="280"/>
        </pc:sldMkLst>
      </pc:sldChg>
      <pc:sldChg chg="modSp add del mod ord">
        <pc:chgData name="Nakesh 2056" userId="87e3ee858e81da52" providerId="LiveId" clId="{11119283-F001-43A8-A5A2-46A6C2EE4E9F}" dt="2025-08-19T05:14:42.137" v="5386" actId="47"/>
        <pc:sldMkLst>
          <pc:docMk/>
          <pc:sldMk cId="3842762137" sldId="280"/>
        </pc:sldMkLst>
        <pc:spChg chg="mod">
          <ac:chgData name="Nakesh 2056" userId="87e3ee858e81da52" providerId="LiveId" clId="{11119283-F001-43A8-A5A2-46A6C2EE4E9F}" dt="2025-08-19T05:13:14.854" v="5376" actId="27636"/>
          <ac:spMkLst>
            <pc:docMk/>
            <pc:sldMk cId="3842762137" sldId="280"/>
            <ac:spMk id="2" creationId="{C9FAB576-EAB1-0988-D0FD-E7F9A150A8A8}"/>
          </ac:spMkLst>
        </pc:spChg>
      </pc:sldChg>
      <pc:sldChg chg="addSp delSp modSp add mod ord">
        <pc:chgData name="Nakesh 2056" userId="87e3ee858e81da52" providerId="LiveId" clId="{11119283-F001-43A8-A5A2-46A6C2EE4E9F}" dt="2025-08-20T05:28:38.253" v="6962" actId="113"/>
        <pc:sldMkLst>
          <pc:docMk/>
          <pc:sldMk cId="2171867581" sldId="281"/>
        </pc:sldMkLst>
        <pc:spChg chg="mod">
          <ac:chgData name="Nakesh 2056" userId="87e3ee858e81da52" providerId="LiveId" clId="{11119283-F001-43A8-A5A2-46A6C2EE4E9F}" dt="2025-08-20T05:28:38.253" v="6962" actId="113"/>
          <ac:spMkLst>
            <pc:docMk/>
            <pc:sldMk cId="2171867581" sldId="281"/>
            <ac:spMk id="2" creationId="{5FB655E3-B6DF-1231-4E1B-896F27147758}"/>
          </ac:spMkLst>
        </pc:spChg>
        <pc:spChg chg="add del mod">
          <ac:chgData name="Nakesh 2056" userId="87e3ee858e81da52" providerId="LiveId" clId="{11119283-F001-43A8-A5A2-46A6C2EE4E9F}" dt="2025-08-20T04:06:08.032" v="6301"/>
          <ac:spMkLst>
            <pc:docMk/>
            <pc:sldMk cId="2171867581" sldId="281"/>
            <ac:spMk id="5" creationId="{47C51789-2A9E-44FC-EF0E-FFF9F52DF882}"/>
          </ac:spMkLst>
        </pc:spChg>
        <pc:spChg chg="add mod">
          <ac:chgData name="Nakesh 2056" userId="87e3ee858e81da52" providerId="LiveId" clId="{11119283-F001-43A8-A5A2-46A6C2EE4E9F}" dt="2025-08-20T04:10:44.914" v="6362" actId="2711"/>
          <ac:spMkLst>
            <pc:docMk/>
            <pc:sldMk cId="2171867581" sldId="281"/>
            <ac:spMk id="7" creationId="{C98E3694-C709-3D75-394D-8374DF61D2DA}"/>
          </ac:spMkLst>
        </pc:spChg>
        <pc:spChg chg="add mod">
          <ac:chgData name="Nakesh 2056" userId="87e3ee858e81da52" providerId="LiveId" clId="{11119283-F001-43A8-A5A2-46A6C2EE4E9F}" dt="2025-08-20T04:10:50.171" v="6363" actId="2711"/>
          <ac:spMkLst>
            <pc:docMk/>
            <pc:sldMk cId="2171867581" sldId="281"/>
            <ac:spMk id="11" creationId="{FEDA5ABD-674B-5177-0C95-EE225240DB64}"/>
          </ac:spMkLst>
        </pc:spChg>
        <pc:spChg chg="add mod">
          <ac:chgData name="Nakesh 2056" userId="87e3ee858e81da52" providerId="LiveId" clId="{11119283-F001-43A8-A5A2-46A6C2EE4E9F}" dt="2025-08-20T04:10:55.439" v="6364" actId="2711"/>
          <ac:spMkLst>
            <pc:docMk/>
            <pc:sldMk cId="2171867581" sldId="281"/>
            <ac:spMk id="15" creationId="{01C90979-D705-8CFC-C9F1-17AE70888E45}"/>
          </ac:spMkLst>
        </pc:spChg>
        <pc:picChg chg="add mod">
          <ac:chgData name="Nakesh 2056" userId="87e3ee858e81da52" providerId="LiveId" clId="{11119283-F001-43A8-A5A2-46A6C2EE4E9F}" dt="2025-08-20T04:08:43.579" v="6341" actId="1076"/>
          <ac:picMkLst>
            <pc:docMk/>
            <pc:sldMk cId="2171867581" sldId="281"/>
            <ac:picMk id="9" creationId="{721B855E-0451-E223-0EBC-23C69916135C}"/>
          </ac:picMkLst>
        </pc:picChg>
        <pc:picChg chg="add mod">
          <ac:chgData name="Nakesh 2056" userId="87e3ee858e81da52" providerId="LiveId" clId="{11119283-F001-43A8-A5A2-46A6C2EE4E9F}" dt="2025-08-20T04:09:45.910" v="6355" actId="14100"/>
          <ac:picMkLst>
            <pc:docMk/>
            <pc:sldMk cId="2171867581" sldId="281"/>
            <ac:picMk id="13" creationId="{77C2C244-6BD0-D490-4FE7-E0606A211933}"/>
          </ac:picMkLst>
        </pc:picChg>
        <pc:cxnChg chg="add mod">
          <ac:chgData name="Nakesh 2056" userId="87e3ee858e81da52" providerId="LiveId" clId="{11119283-F001-43A8-A5A2-46A6C2EE4E9F}" dt="2025-08-20T04:04:39.655" v="6292" actId="1076"/>
          <ac:cxnSpMkLst>
            <pc:docMk/>
            <pc:sldMk cId="2171867581" sldId="281"/>
            <ac:cxnSpMk id="3" creationId="{02BE6089-1418-E087-C5B5-6B45B7CCF261}"/>
          </ac:cxnSpMkLst>
        </pc:cxnChg>
      </pc:sldChg>
      <pc:sldChg chg="add del">
        <pc:chgData name="Nakesh 2056" userId="87e3ee858e81da52" providerId="LiveId" clId="{11119283-F001-43A8-A5A2-46A6C2EE4E9F}" dt="2025-08-17T17:23:54.891" v="3753" actId="47"/>
        <pc:sldMkLst>
          <pc:docMk/>
          <pc:sldMk cId="3210479841" sldId="281"/>
        </pc:sldMkLst>
      </pc:sldChg>
      <pc:sldChg chg="addSp delSp modSp add mod">
        <pc:chgData name="Nakesh 2056" userId="87e3ee858e81da52" providerId="LiveId" clId="{11119283-F001-43A8-A5A2-46A6C2EE4E9F}" dt="2025-08-20T05:30:05.736" v="6983" actId="113"/>
        <pc:sldMkLst>
          <pc:docMk/>
          <pc:sldMk cId="2675291341" sldId="282"/>
        </pc:sldMkLst>
        <pc:spChg chg="mod">
          <ac:chgData name="Nakesh 2056" userId="87e3ee858e81da52" providerId="LiveId" clId="{11119283-F001-43A8-A5A2-46A6C2EE4E9F}" dt="2025-08-20T05:30:05.736" v="6983" actId="113"/>
          <ac:spMkLst>
            <pc:docMk/>
            <pc:sldMk cId="2675291341" sldId="282"/>
            <ac:spMk id="2" creationId="{981A1C5E-41DA-0A7D-A909-5061C7A3F825}"/>
          </ac:spMkLst>
        </pc:spChg>
        <pc:spChg chg="add mod">
          <ac:chgData name="Nakesh 2056" userId="87e3ee858e81da52" providerId="LiveId" clId="{11119283-F001-43A8-A5A2-46A6C2EE4E9F}" dt="2025-08-20T05:10:19.227" v="6653" actId="20577"/>
          <ac:spMkLst>
            <pc:docMk/>
            <pc:sldMk cId="2675291341" sldId="282"/>
            <ac:spMk id="4" creationId="{8C837D6D-F751-6133-B0FA-715E29194769}"/>
          </ac:spMkLst>
        </pc:spChg>
        <pc:spChg chg="add mod">
          <ac:chgData name="Nakesh 2056" userId="87e3ee858e81da52" providerId="LiveId" clId="{11119283-F001-43A8-A5A2-46A6C2EE4E9F}" dt="2025-08-17T17:49:38.148" v="4197" actId="1076"/>
          <ac:spMkLst>
            <pc:docMk/>
            <pc:sldMk cId="2675291341" sldId="282"/>
            <ac:spMk id="12" creationId="{915A65A2-5AA8-9317-AAAD-635D7E40B87D}"/>
          </ac:spMkLst>
        </pc:spChg>
      </pc:sldChg>
      <pc:sldChg chg="add del">
        <pc:chgData name="Nakesh 2056" userId="87e3ee858e81da52" providerId="LiveId" clId="{11119283-F001-43A8-A5A2-46A6C2EE4E9F}" dt="2025-08-17T17:23:54.410" v="3752" actId="47"/>
        <pc:sldMkLst>
          <pc:docMk/>
          <pc:sldMk cId="3661326780" sldId="282"/>
        </pc:sldMkLst>
      </pc:sldChg>
      <pc:sldChg chg="addSp delSp modSp add mod">
        <pc:chgData name="Nakesh 2056" userId="87e3ee858e81da52" providerId="LiveId" clId="{11119283-F001-43A8-A5A2-46A6C2EE4E9F}" dt="2025-08-20T05:30:10.084" v="6984"/>
        <pc:sldMkLst>
          <pc:docMk/>
          <pc:sldMk cId="733314464" sldId="283"/>
        </pc:sldMkLst>
        <pc:spChg chg="mod">
          <ac:chgData name="Nakesh 2056" userId="87e3ee858e81da52" providerId="LiveId" clId="{11119283-F001-43A8-A5A2-46A6C2EE4E9F}" dt="2025-08-20T05:30:10.084" v="6984"/>
          <ac:spMkLst>
            <pc:docMk/>
            <pc:sldMk cId="733314464" sldId="283"/>
            <ac:spMk id="2" creationId="{304CC8C1-ECDA-2EF2-47FC-BC8C909A3BC3}"/>
          </ac:spMkLst>
        </pc:spChg>
        <pc:spChg chg="add mod">
          <ac:chgData name="Nakesh 2056" userId="87e3ee858e81da52" providerId="LiveId" clId="{11119283-F001-43A8-A5A2-46A6C2EE4E9F}" dt="2025-08-20T05:10:44.775" v="6665" actId="20577"/>
          <ac:spMkLst>
            <pc:docMk/>
            <pc:sldMk cId="733314464" sldId="283"/>
            <ac:spMk id="4" creationId="{794EB732-9C93-1FCE-7BCC-8948D2F73FCA}"/>
          </ac:spMkLst>
        </pc:spChg>
      </pc:sldChg>
      <pc:sldChg chg="add del">
        <pc:chgData name="Nakesh 2056" userId="87e3ee858e81da52" providerId="LiveId" clId="{11119283-F001-43A8-A5A2-46A6C2EE4E9F}" dt="2025-08-17T17:23:54.051" v="3751" actId="47"/>
        <pc:sldMkLst>
          <pc:docMk/>
          <pc:sldMk cId="2515471074" sldId="283"/>
        </pc:sldMkLst>
      </pc:sldChg>
      <pc:sldChg chg="addSp modSp add mod">
        <pc:chgData name="Nakesh 2056" userId="87e3ee858e81da52" providerId="LiveId" clId="{11119283-F001-43A8-A5A2-46A6C2EE4E9F}" dt="2025-08-20T05:30:17.874" v="6986"/>
        <pc:sldMkLst>
          <pc:docMk/>
          <pc:sldMk cId="1775061786" sldId="284"/>
        </pc:sldMkLst>
        <pc:spChg chg="mod">
          <ac:chgData name="Nakesh 2056" userId="87e3ee858e81da52" providerId="LiveId" clId="{11119283-F001-43A8-A5A2-46A6C2EE4E9F}" dt="2025-08-20T05:30:17.874" v="6986"/>
          <ac:spMkLst>
            <pc:docMk/>
            <pc:sldMk cId="1775061786" sldId="284"/>
            <ac:spMk id="2" creationId="{16299415-676A-936D-CD1F-A2480F2BC0E5}"/>
          </ac:spMkLst>
        </pc:spChg>
        <pc:spChg chg="add mod">
          <ac:chgData name="Nakesh 2056" userId="87e3ee858e81da52" providerId="LiveId" clId="{11119283-F001-43A8-A5A2-46A6C2EE4E9F}" dt="2025-08-20T05:11:30.982" v="6689" actId="20577"/>
          <ac:spMkLst>
            <pc:docMk/>
            <pc:sldMk cId="1775061786" sldId="284"/>
            <ac:spMk id="4" creationId="{D8C7E818-7BE4-BA4E-34BB-D4A5D6D3CAC1}"/>
          </ac:spMkLst>
        </pc:spChg>
      </pc:sldChg>
      <pc:sldChg chg="add del">
        <pc:chgData name="Nakesh 2056" userId="87e3ee858e81da52" providerId="LiveId" clId="{11119283-F001-43A8-A5A2-46A6C2EE4E9F}" dt="2025-08-17T17:23:52.963" v="3749" actId="47"/>
        <pc:sldMkLst>
          <pc:docMk/>
          <pc:sldMk cId="2986248726" sldId="284"/>
        </pc:sldMkLst>
      </pc:sldChg>
      <pc:sldChg chg="addSp delSp modSp add mod ord">
        <pc:chgData name="Nakesh 2056" userId="87e3ee858e81da52" providerId="LiveId" clId="{11119283-F001-43A8-A5A2-46A6C2EE4E9F}" dt="2025-08-20T05:30:14.132" v="6985"/>
        <pc:sldMkLst>
          <pc:docMk/>
          <pc:sldMk cId="2287862052" sldId="285"/>
        </pc:sldMkLst>
        <pc:spChg chg="mod">
          <ac:chgData name="Nakesh 2056" userId="87e3ee858e81da52" providerId="LiveId" clId="{11119283-F001-43A8-A5A2-46A6C2EE4E9F}" dt="2025-08-20T05:30:14.132" v="6985"/>
          <ac:spMkLst>
            <pc:docMk/>
            <pc:sldMk cId="2287862052" sldId="285"/>
            <ac:spMk id="2" creationId="{9D48391D-C189-1EDB-F205-FF2484CECBC5}"/>
          </ac:spMkLst>
        </pc:spChg>
        <pc:spChg chg="add mod">
          <ac:chgData name="Nakesh 2056" userId="87e3ee858e81da52" providerId="LiveId" clId="{11119283-F001-43A8-A5A2-46A6C2EE4E9F}" dt="2025-08-20T05:10:56.453" v="6671" actId="20577"/>
          <ac:spMkLst>
            <pc:docMk/>
            <pc:sldMk cId="2287862052" sldId="285"/>
            <ac:spMk id="5" creationId="{F3670D43-139F-3154-6B7E-6B2D95F5E4FC}"/>
          </ac:spMkLst>
        </pc:spChg>
        <pc:picChg chg="add mod">
          <ac:chgData name="Nakesh 2056" userId="87e3ee858e81da52" providerId="LiveId" clId="{11119283-F001-43A8-A5A2-46A6C2EE4E9F}" dt="2025-08-18T10:03:50.339" v="4538" actId="1076"/>
          <ac:picMkLst>
            <pc:docMk/>
            <pc:sldMk cId="2287862052" sldId="285"/>
            <ac:picMk id="8" creationId="{A41C394D-35E3-A474-13F9-B358559A1DD3}"/>
          </ac:picMkLst>
        </pc:picChg>
        <pc:picChg chg="add mod">
          <ac:chgData name="Nakesh 2056" userId="87e3ee858e81da52" providerId="LiveId" clId="{11119283-F001-43A8-A5A2-46A6C2EE4E9F}" dt="2025-08-18T10:04:36.833" v="4543" actId="1076"/>
          <ac:picMkLst>
            <pc:docMk/>
            <pc:sldMk cId="2287862052" sldId="285"/>
            <ac:picMk id="12" creationId="{5B826B47-0BCF-5546-5595-8084961EF960}"/>
          </ac:picMkLst>
        </pc:picChg>
      </pc:sldChg>
      <pc:sldChg chg="add del">
        <pc:chgData name="Nakesh 2056" userId="87e3ee858e81da52" providerId="LiveId" clId="{11119283-F001-43A8-A5A2-46A6C2EE4E9F}" dt="2025-08-17T17:23:52.300" v="3748" actId="47"/>
        <pc:sldMkLst>
          <pc:docMk/>
          <pc:sldMk cId="2931573314" sldId="285"/>
        </pc:sldMkLst>
      </pc:sldChg>
      <pc:sldChg chg="addSp modSp add mod">
        <pc:chgData name="Nakesh 2056" userId="87e3ee858e81da52" providerId="LiveId" clId="{11119283-F001-43A8-A5A2-46A6C2EE4E9F}" dt="2025-08-20T05:30:22.353" v="6987"/>
        <pc:sldMkLst>
          <pc:docMk/>
          <pc:sldMk cId="871987058" sldId="286"/>
        </pc:sldMkLst>
        <pc:spChg chg="mod">
          <ac:chgData name="Nakesh 2056" userId="87e3ee858e81da52" providerId="LiveId" clId="{11119283-F001-43A8-A5A2-46A6C2EE4E9F}" dt="2025-08-20T05:30:22.353" v="6987"/>
          <ac:spMkLst>
            <pc:docMk/>
            <pc:sldMk cId="871987058" sldId="286"/>
            <ac:spMk id="2" creationId="{0308C90F-44DF-421A-70AD-2780B25B88CD}"/>
          </ac:spMkLst>
        </pc:spChg>
        <pc:spChg chg="add mod">
          <ac:chgData name="Nakesh 2056" userId="87e3ee858e81da52" providerId="LiveId" clId="{11119283-F001-43A8-A5A2-46A6C2EE4E9F}" dt="2025-08-20T05:12:03.621" v="6698" actId="113"/>
          <ac:spMkLst>
            <pc:docMk/>
            <pc:sldMk cId="871987058" sldId="286"/>
            <ac:spMk id="5" creationId="{88151059-09E9-D8C7-F22E-2CC83F69D91A}"/>
          </ac:spMkLst>
        </pc:spChg>
      </pc:sldChg>
      <pc:sldChg chg="add del">
        <pc:chgData name="Nakesh 2056" userId="87e3ee858e81da52" providerId="LiveId" clId="{11119283-F001-43A8-A5A2-46A6C2EE4E9F}" dt="2025-08-17T17:23:53.621" v="3750" actId="47"/>
        <pc:sldMkLst>
          <pc:docMk/>
          <pc:sldMk cId="1190116810" sldId="286"/>
        </pc:sldMkLst>
      </pc:sldChg>
      <pc:sldChg chg="addSp modSp add mod">
        <pc:chgData name="Nakesh 2056" userId="87e3ee858e81da52" providerId="LiveId" clId="{11119283-F001-43A8-A5A2-46A6C2EE4E9F}" dt="2025-08-20T05:30:25.082" v="6988"/>
        <pc:sldMkLst>
          <pc:docMk/>
          <pc:sldMk cId="217160734" sldId="287"/>
        </pc:sldMkLst>
        <pc:spChg chg="mod">
          <ac:chgData name="Nakesh 2056" userId="87e3ee858e81da52" providerId="LiveId" clId="{11119283-F001-43A8-A5A2-46A6C2EE4E9F}" dt="2025-08-20T05:30:25.082" v="6988"/>
          <ac:spMkLst>
            <pc:docMk/>
            <pc:sldMk cId="217160734" sldId="287"/>
            <ac:spMk id="2" creationId="{821CD965-326E-7EAC-B162-0D2C0C1E9C03}"/>
          </ac:spMkLst>
        </pc:spChg>
        <pc:spChg chg="add mod">
          <ac:chgData name="Nakesh 2056" userId="87e3ee858e81da52" providerId="LiveId" clId="{11119283-F001-43A8-A5A2-46A6C2EE4E9F}" dt="2025-08-20T05:12:26.907" v="6705" actId="2711"/>
          <ac:spMkLst>
            <pc:docMk/>
            <pc:sldMk cId="217160734" sldId="287"/>
            <ac:spMk id="4" creationId="{C8DD3D2E-5DE6-80CA-C507-EA2F251B45A2}"/>
          </ac:spMkLst>
        </pc:spChg>
        <pc:picChg chg="add mod">
          <ac:chgData name="Nakesh 2056" userId="87e3ee858e81da52" providerId="LiveId" clId="{11119283-F001-43A8-A5A2-46A6C2EE4E9F}" dt="2025-08-18T10:01:10.627" v="4522" actId="1076"/>
          <ac:picMkLst>
            <pc:docMk/>
            <pc:sldMk cId="217160734" sldId="287"/>
            <ac:picMk id="7" creationId="{B9628B6B-5A05-8CDF-6987-AE2229DD9A1B}"/>
          </ac:picMkLst>
        </pc:picChg>
        <pc:picChg chg="add mod">
          <ac:chgData name="Nakesh 2056" userId="87e3ee858e81da52" providerId="LiveId" clId="{11119283-F001-43A8-A5A2-46A6C2EE4E9F}" dt="2025-08-18T10:05:26.133" v="4548" actId="14100"/>
          <ac:picMkLst>
            <pc:docMk/>
            <pc:sldMk cId="217160734" sldId="287"/>
            <ac:picMk id="9" creationId="{DF517625-BFE8-7C84-38E2-B8159596134A}"/>
          </ac:picMkLst>
        </pc:picChg>
      </pc:sldChg>
      <pc:sldChg chg="add del">
        <pc:chgData name="Nakesh 2056" userId="87e3ee858e81da52" providerId="LiveId" clId="{11119283-F001-43A8-A5A2-46A6C2EE4E9F}" dt="2025-08-17T17:23:51.310" v="3747" actId="47"/>
        <pc:sldMkLst>
          <pc:docMk/>
          <pc:sldMk cId="3091647820" sldId="287"/>
        </pc:sldMkLst>
      </pc:sldChg>
      <pc:sldChg chg="addSp delSp modSp add mod">
        <pc:chgData name="Nakesh 2056" userId="87e3ee858e81da52" providerId="LiveId" clId="{11119283-F001-43A8-A5A2-46A6C2EE4E9F}" dt="2025-08-20T05:30:27.997" v="6989"/>
        <pc:sldMkLst>
          <pc:docMk/>
          <pc:sldMk cId="1585218100" sldId="288"/>
        </pc:sldMkLst>
        <pc:spChg chg="mod">
          <ac:chgData name="Nakesh 2056" userId="87e3ee858e81da52" providerId="LiveId" clId="{11119283-F001-43A8-A5A2-46A6C2EE4E9F}" dt="2025-08-20T05:30:27.997" v="6989"/>
          <ac:spMkLst>
            <pc:docMk/>
            <pc:sldMk cId="1585218100" sldId="288"/>
            <ac:spMk id="2" creationId="{E290713D-2B0D-7115-0C86-680C1BA1FC58}"/>
          </ac:spMkLst>
        </pc:spChg>
        <pc:spChg chg="add mod">
          <ac:chgData name="Nakesh 2056" userId="87e3ee858e81da52" providerId="LiveId" clId="{11119283-F001-43A8-A5A2-46A6C2EE4E9F}" dt="2025-08-20T05:12:47.504" v="6715" actId="20577"/>
          <ac:spMkLst>
            <pc:docMk/>
            <pc:sldMk cId="1585218100" sldId="288"/>
            <ac:spMk id="4" creationId="{83769C9A-6FDE-D2CB-06BB-8FF584DEDF36}"/>
          </ac:spMkLst>
        </pc:spChg>
      </pc:sldChg>
      <pc:sldChg chg="addSp delSp modSp add mod">
        <pc:chgData name="Nakesh 2056" userId="87e3ee858e81da52" providerId="LiveId" clId="{11119283-F001-43A8-A5A2-46A6C2EE4E9F}" dt="2025-08-20T05:30:30.989" v="6990"/>
        <pc:sldMkLst>
          <pc:docMk/>
          <pc:sldMk cId="1471472557" sldId="289"/>
        </pc:sldMkLst>
        <pc:spChg chg="mod">
          <ac:chgData name="Nakesh 2056" userId="87e3ee858e81da52" providerId="LiveId" clId="{11119283-F001-43A8-A5A2-46A6C2EE4E9F}" dt="2025-08-20T05:30:30.989" v="6990"/>
          <ac:spMkLst>
            <pc:docMk/>
            <pc:sldMk cId="1471472557" sldId="289"/>
            <ac:spMk id="2" creationId="{390BA7B7-DB52-AD8C-C8EE-0C40DFBFF96C}"/>
          </ac:spMkLst>
        </pc:spChg>
        <pc:spChg chg="add mod">
          <ac:chgData name="Nakesh 2056" userId="87e3ee858e81da52" providerId="LiveId" clId="{11119283-F001-43A8-A5A2-46A6C2EE4E9F}" dt="2025-08-20T05:12:54.892" v="6719" actId="20577"/>
          <ac:spMkLst>
            <pc:docMk/>
            <pc:sldMk cId="1471472557" sldId="289"/>
            <ac:spMk id="4" creationId="{E79DB947-B402-71B6-DE82-74CB7A892425}"/>
          </ac:spMkLst>
        </pc:spChg>
        <pc:spChg chg="add">
          <ac:chgData name="Nakesh 2056" userId="87e3ee858e81da52" providerId="LiveId" clId="{11119283-F001-43A8-A5A2-46A6C2EE4E9F}" dt="2025-08-18T10:19:05.060" v="4591"/>
          <ac:spMkLst>
            <pc:docMk/>
            <pc:sldMk cId="1471472557" sldId="289"/>
            <ac:spMk id="12" creationId="{0F2ECDDE-1AD2-12E6-F594-66C87F908CCE}"/>
          </ac:spMkLst>
        </pc:spChg>
        <pc:spChg chg="add">
          <ac:chgData name="Nakesh 2056" userId="87e3ee858e81da52" providerId="LiveId" clId="{11119283-F001-43A8-A5A2-46A6C2EE4E9F}" dt="2025-08-18T10:19:05.060" v="4591"/>
          <ac:spMkLst>
            <pc:docMk/>
            <pc:sldMk cId="1471472557" sldId="289"/>
            <ac:spMk id="13" creationId="{C4B7F731-0EE3-6CF3-42DD-EBBE3BED0840}"/>
          </ac:spMkLst>
        </pc:spChg>
        <pc:spChg chg="add">
          <ac:chgData name="Nakesh 2056" userId="87e3ee858e81da52" providerId="LiveId" clId="{11119283-F001-43A8-A5A2-46A6C2EE4E9F}" dt="2025-08-18T10:19:05.060" v="4591"/>
          <ac:spMkLst>
            <pc:docMk/>
            <pc:sldMk cId="1471472557" sldId="289"/>
            <ac:spMk id="14" creationId="{48F3C0B1-A6DB-B2A3-EEF9-0BBE4AF502F5}"/>
          </ac:spMkLst>
        </pc:spChg>
        <pc:spChg chg="add">
          <ac:chgData name="Nakesh 2056" userId="87e3ee858e81da52" providerId="LiveId" clId="{11119283-F001-43A8-A5A2-46A6C2EE4E9F}" dt="2025-08-18T10:19:05.060" v="4591"/>
          <ac:spMkLst>
            <pc:docMk/>
            <pc:sldMk cId="1471472557" sldId="289"/>
            <ac:spMk id="15" creationId="{59043AF9-87C5-4175-579A-D6BE7C827956}"/>
          </ac:spMkLst>
        </pc:spChg>
      </pc:sldChg>
      <pc:sldChg chg="addSp delSp modSp add mod">
        <pc:chgData name="Nakesh 2056" userId="87e3ee858e81da52" providerId="LiveId" clId="{11119283-F001-43A8-A5A2-46A6C2EE4E9F}" dt="2025-08-20T05:30:34.214" v="6991"/>
        <pc:sldMkLst>
          <pc:docMk/>
          <pc:sldMk cId="2730900644" sldId="290"/>
        </pc:sldMkLst>
        <pc:spChg chg="mod">
          <ac:chgData name="Nakesh 2056" userId="87e3ee858e81da52" providerId="LiveId" clId="{11119283-F001-43A8-A5A2-46A6C2EE4E9F}" dt="2025-08-20T05:30:34.214" v="6991"/>
          <ac:spMkLst>
            <pc:docMk/>
            <pc:sldMk cId="2730900644" sldId="290"/>
            <ac:spMk id="2" creationId="{F9606648-BCB6-D55B-A7F1-36F99F36D031}"/>
          </ac:spMkLst>
        </pc:spChg>
        <pc:picChg chg="add mod">
          <ac:chgData name="Nakesh 2056" userId="87e3ee858e81da52" providerId="LiveId" clId="{11119283-F001-43A8-A5A2-46A6C2EE4E9F}" dt="2025-08-18T17:49:48.432" v="4703" actId="1076"/>
          <ac:picMkLst>
            <pc:docMk/>
            <pc:sldMk cId="2730900644" sldId="290"/>
            <ac:picMk id="5" creationId="{62FAE231-E69D-CDF5-C937-8A8155DCC66F}"/>
          </ac:picMkLst>
        </pc:picChg>
        <pc:picChg chg="add mod">
          <ac:chgData name="Nakesh 2056" userId="87e3ee858e81da52" providerId="LiveId" clId="{11119283-F001-43A8-A5A2-46A6C2EE4E9F}" dt="2025-08-18T17:49:52.867" v="4704" actId="1076"/>
          <ac:picMkLst>
            <pc:docMk/>
            <pc:sldMk cId="2730900644" sldId="290"/>
            <ac:picMk id="8" creationId="{582532D4-CA25-D4C2-6193-2EB13EA5D5C0}"/>
          </ac:picMkLst>
        </pc:picChg>
      </pc:sldChg>
      <pc:sldChg chg="addSp modSp add mod">
        <pc:chgData name="Nakesh 2056" userId="87e3ee858e81da52" providerId="LiveId" clId="{11119283-F001-43A8-A5A2-46A6C2EE4E9F}" dt="2025-08-20T05:30:37.305" v="6992"/>
        <pc:sldMkLst>
          <pc:docMk/>
          <pc:sldMk cId="4066390763" sldId="291"/>
        </pc:sldMkLst>
        <pc:spChg chg="mod">
          <ac:chgData name="Nakesh 2056" userId="87e3ee858e81da52" providerId="LiveId" clId="{11119283-F001-43A8-A5A2-46A6C2EE4E9F}" dt="2025-08-20T05:30:37.305" v="6992"/>
          <ac:spMkLst>
            <pc:docMk/>
            <pc:sldMk cId="4066390763" sldId="291"/>
            <ac:spMk id="2" creationId="{57831623-7F63-13DC-D7B6-5089EF580A5C}"/>
          </ac:spMkLst>
        </pc:spChg>
        <pc:spChg chg="add mod">
          <ac:chgData name="Nakesh 2056" userId="87e3ee858e81da52" providerId="LiveId" clId="{11119283-F001-43A8-A5A2-46A6C2EE4E9F}" dt="2025-08-20T05:13:21.746" v="6737" actId="20577"/>
          <ac:spMkLst>
            <pc:docMk/>
            <pc:sldMk cId="4066390763" sldId="291"/>
            <ac:spMk id="4" creationId="{C761AF53-C0DC-0A6B-CC74-D7C2036BB4B0}"/>
          </ac:spMkLst>
        </pc:spChg>
      </pc:sldChg>
      <pc:sldChg chg="addSp modSp add mod">
        <pc:chgData name="Nakesh 2056" userId="87e3ee858e81da52" providerId="LiveId" clId="{11119283-F001-43A8-A5A2-46A6C2EE4E9F}" dt="2025-08-20T05:30:39.541" v="6993"/>
        <pc:sldMkLst>
          <pc:docMk/>
          <pc:sldMk cId="1302938700" sldId="292"/>
        </pc:sldMkLst>
        <pc:spChg chg="mod">
          <ac:chgData name="Nakesh 2056" userId="87e3ee858e81da52" providerId="LiveId" clId="{11119283-F001-43A8-A5A2-46A6C2EE4E9F}" dt="2025-08-20T05:30:39.541" v="6993"/>
          <ac:spMkLst>
            <pc:docMk/>
            <pc:sldMk cId="1302938700" sldId="292"/>
            <ac:spMk id="2" creationId="{8B7DA14A-75BB-FCB6-9DED-6D13A555FD2C}"/>
          </ac:spMkLst>
        </pc:spChg>
        <pc:spChg chg="add mod">
          <ac:chgData name="Nakesh 2056" userId="87e3ee858e81da52" providerId="LiveId" clId="{11119283-F001-43A8-A5A2-46A6C2EE4E9F}" dt="2025-08-20T05:13:42.255" v="6743" actId="2711"/>
          <ac:spMkLst>
            <pc:docMk/>
            <pc:sldMk cId="1302938700" sldId="292"/>
            <ac:spMk id="4" creationId="{94E69A1B-0C63-9CDA-8685-7E8E17A4A27D}"/>
          </ac:spMkLst>
        </pc:spChg>
      </pc:sldChg>
      <pc:sldChg chg="addSp delSp modSp add mod">
        <pc:chgData name="Nakesh 2056" userId="87e3ee858e81da52" providerId="LiveId" clId="{11119283-F001-43A8-A5A2-46A6C2EE4E9F}" dt="2025-08-20T05:30:41.905" v="6994"/>
        <pc:sldMkLst>
          <pc:docMk/>
          <pc:sldMk cId="964426400" sldId="293"/>
        </pc:sldMkLst>
        <pc:spChg chg="mod">
          <ac:chgData name="Nakesh 2056" userId="87e3ee858e81da52" providerId="LiveId" clId="{11119283-F001-43A8-A5A2-46A6C2EE4E9F}" dt="2025-08-20T05:30:41.905" v="6994"/>
          <ac:spMkLst>
            <pc:docMk/>
            <pc:sldMk cId="964426400" sldId="293"/>
            <ac:spMk id="2" creationId="{C07D9725-25F3-CBEC-CFA2-AD8A4F7D7EAB}"/>
          </ac:spMkLst>
        </pc:spChg>
        <pc:spChg chg="add mod">
          <ac:chgData name="Nakesh 2056" userId="87e3ee858e81da52" providerId="LiveId" clId="{11119283-F001-43A8-A5A2-46A6C2EE4E9F}" dt="2025-08-20T05:14:10.286" v="6752" actId="255"/>
          <ac:spMkLst>
            <pc:docMk/>
            <pc:sldMk cId="964426400" sldId="293"/>
            <ac:spMk id="7" creationId="{70359F49-2F96-EB14-926F-D8C8A311C007}"/>
          </ac:spMkLst>
        </pc:spChg>
        <pc:picChg chg="add mod">
          <ac:chgData name="Nakesh 2056" userId="87e3ee858e81da52" providerId="LiveId" clId="{11119283-F001-43A8-A5A2-46A6C2EE4E9F}" dt="2025-08-18T19:05:37.976" v="5023" actId="14100"/>
          <ac:picMkLst>
            <pc:docMk/>
            <pc:sldMk cId="964426400" sldId="293"/>
            <ac:picMk id="10" creationId="{60C21F00-7359-15F5-A93D-201D49B68082}"/>
          </ac:picMkLst>
        </pc:picChg>
        <pc:picChg chg="add mod">
          <ac:chgData name="Nakesh 2056" userId="87e3ee858e81da52" providerId="LiveId" clId="{11119283-F001-43A8-A5A2-46A6C2EE4E9F}" dt="2025-08-18T19:05:46.962" v="5027" actId="1076"/>
          <ac:picMkLst>
            <pc:docMk/>
            <pc:sldMk cId="964426400" sldId="293"/>
            <ac:picMk id="12" creationId="{B22C3BBD-2146-345A-83C3-8C684B77B9CB}"/>
          </ac:picMkLst>
        </pc:picChg>
      </pc:sldChg>
      <pc:sldChg chg="addSp modSp add mod">
        <pc:chgData name="Nakesh 2056" userId="87e3ee858e81da52" providerId="LiveId" clId="{11119283-F001-43A8-A5A2-46A6C2EE4E9F}" dt="2025-08-20T05:30:44.674" v="6995"/>
        <pc:sldMkLst>
          <pc:docMk/>
          <pc:sldMk cId="3888282990" sldId="294"/>
        </pc:sldMkLst>
        <pc:spChg chg="mod">
          <ac:chgData name="Nakesh 2056" userId="87e3ee858e81da52" providerId="LiveId" clId="{11119283-F001-43A8-A5A2-46A6C2EE4E9F}" dt="2025-08-20T05:30:44.674" v="6995"/>
          <ac:spMkLst>
            <pc:docMk/>
            <pc:sldMk cId="3888282990" sldId="294"/>
            <ac:spMk id="2" creationId="{22D35977-D10C-C156-E8BF-EF04B5D84473}"/>
          </ac:spMkLst>
        </pc:spChg>
        <pc:spChg chg="add mod">
          <ac:chgData name="Nakesh 2056" userId="87e3ee858e81da52" providerId="LiveId" clId="{11119283-F001-43A8-A5A2-46A6C2EE4E9F}" dt="2025-08-20T05:15:07.829" v="6784" actId="20577"/>
          <ac:spMkLst>
            <pc:docMk/>
            <pc:sldMk cId="3888282990" sldId="294"/>
            <ac:spMk id="4" creationId="{E9765D12-2894-3902-41B0-91E8C2E14764}"/>
          </ac:spMkLst>
        </pc:spChg>
      </pc:sldChg>
      <pc:sldChg chg="addSp delSp modSp add mod">
        <pc:chgData name="Nakesh 2056" userId="87e3ee858e81da52" providerId="LiveId" clId="{11119283-F001-43A8-A5A2-46A6C2EE4E9F}" dt="2025-08-20T05:30:46.405" v="6996"/>
        <pc:sldMkLst>
          <pc:docMk/>
          <pc:sldMk cId="701852870" sldId="295"/>
        </pc:sldMkLst>
        <pc:spChg chg="mod">
          <ac:chgData name="Nakesh 2056" userId="87e3ee858e81da52" providerId="LiveId" clId="{11119283-F001-43A8-A5A2-46A6C2EE4E9F}" dt="2025-08-20T05:30:46.405" v="6996"/>
          <ac:spMkLst>
            <pc:docMk/>
            <pc:sldMk cId="701852870" sldId="295"/>
            <ac:spMk id="2" creationId="{E8436CCE-97FB-1712-6393-FC7E7E51740E}"/>
          </ac:spMkLst>
        </pc:spChg>
        <pc:spChg chg="add mod">
          <ac:chgData name="Nakesh 2056" userId="87e3ee858e81da52" providerId="LiveId" clId="{11119283-F001-43A8-A5A2-46A6C2EE4E9F}" dt="2025-08-20T05:15:14.894" v="6788" actId="20577"/>
          <ac:spMkLst>
            <pc:docMk/>
            <pc:sldMk cId="701852870" sldId="295"/>
            <ac:spMk id="4" creationId="{6CCB8CB3-B5F5-863D-0EED-565C761B579E}"/>
          </ac:spMkLst>
        </pc:spChg>
        <pc:picChg chg="add mod">
          <ac:chgData name="Nakesh 2056" userId="87e3ee858e81da52" providerId="LiveId" clId="{11119283-F001-43A8-A5A2-46A6C2EE4E9F}" dt="2025-08-18T19:05:27.855" v="5021" actId="14100"/>
          <ac:picMkLst>
            <pc:docMk/>
            <pc:sldMk cId="701852870" sldId="295"/>
            <ac:picMk id="8" creationId="{D08F5B0A-48E3-9FD4-874B-717E070BA5D6}"/>
          </ac:picMkLst>
        </pc:picChg>
      </pc:sldChg>
      <pc:sldChg chg="addSp modSp add mod">
        <pc:chgData name="Nakesh 2056" userId="87e3ee858e81da52" providerId="LiveId" clId="{11119283-F001-43A8-A5A2-46A6C2EE4E9F}" dt="2025-08-20T05:30:48.334" v="6997"/>
        <pc:sldMkLst>
          <pc:docMk/>
          <pc:sldMk cId="2887846865" sldId="296"/>
        </pc:sldMkLst>
        <pc:spChg chg="mod">
          <ac:chgData name="Nakesh 2056" userId="87e3ee858e81da52" providerId="LiveId" clId="{11119283-F001-43A8-A5A2-46A6C2EE4E9F}" dt="2025-08-20T05:30:48.334" v="6997"/>
          <ac:spMkLst>
            <pc:docMk/>
            <pc:sldMk cId="2887846865" sldId="296"/>
            <ac:spMk id="2" creationId="{9C0802F0-3C95-68FC-2945-71B3B830CA26}"/>
          </ac:spMkLst>
        </pc:spChg>
        <pc:spChg chg="add mod">
          <ac:chgData name="Nakesh 2056" userId="87e3ee858e81da52" providerId="LiveId" clId="{11119283-F001-43A8-A5A2-46A6C2EE4E9F}" dt="2025-08-20T05:15:44.016" v="6803" actId="20577"/>
          <ac:spMkLst>
            <pc:docMk/>
            <pc:sldMk cId="2887846865" sldId="296"/>
            <ac:spMk id="3" creationId="{14E20556-83C8-AFFF-8FAE-580331DC9031}"/>
          </ac:spMkLst>
        </pc:spChg>
      </pc:sldChg>
      <pc:sldChg chg="addSp modSp add mod">
        <pc:chgData name="Nakesh 2056" userId="87e3ee858e81da52" providerId="LiveId" clId="{11119283-F001-43A8-A5A2-46A6C2EE4E9F}" dt="2025-08-20T05:30:50.471" v="6998"/>
        <pc:sldMkLst>
          <pc:docMk/>
          <pc:sldMk cId="1435518635" sldId="297"/>
        </pc:sldMkLst>
        <pc:spChg chg="mod">
          <ac:chgData name="Nakesh 2056" userId="87e3ee858e81da52" providerId="LiveId" clId="{11119283-F001-43A8-A5A2-46A6C2EE4E9F}" dt="2025-08-20T05:30:50.471" v="6998"/>
          <ac:spMkLst>
            <pc:docMk/>
            <pc:sldMk cId="1435518635" sldId="297"/>
            <ac:spMk id="2" creationId="{8198EB56-CEC8-83CF-DDC1-E4EBF4C257E1}"/>
          </ac:spMkLst>
        </pc:spChg>
        <pc:spChg chg="add mod">
          <ac:chgData name="Nakesh 2056" userId="87e3ee858e81da52" providerId="LiveId" clId="{11119283-F001-43A8-A5A2-46A6C2EE4E9F}" dt="2025-08-20T05:16:03.179" v="6810" actId="20577"/>
          <ac:spMkLst>
            <pc:docMk/>
            <pc:sldMk cId="1435518635" sldId="297"/>
            <ac:spMk id="4" creationId="{170E4D36-1B8F-D2A2-8897-163BAF0FD665}"/>
          </ac:spMkLst>
        </pc:spChg>
        <pc:spChg chg="add mod">
          <ac:chgData name="Nakesh 2056" userId="87e3ee858e81da52" providerId="LiveId" clId="{11119283-F001-43A8-A5A2-46A6C2EE4E9F}" dt="2025-08-19T03:41:27.971" v="5140" actId="21"/>
          <ac:spMkLst>
            <pc:docMk/>
            <pc:sldMk cId="1435518635" sldId="297"/>
            <ac:spMk id="5" creationId="{87311BA3-5D2B-BFEE-D90D-14A4BB9F6F8A}"/>
          </ac:spMkLst>
        </pc:spChg>
      </pc:sldChg>
      <pc:sldChg chg="addSp modSp add mod">
        <pc:chgData name="Nakesh 2056" userId="87e3ee858e81da52" providerId="LiveId" clId="{11119283-F001-43A8-A5A2-46A6C2EE4E9F}" dt="2025-08-20T05:30:52.148" v="6999"/>
        <pc:sldMkLst>
          <pc:docMk/>
          <pc:sldMk cId="3982611510" sldId="298"/>
        </pc:sldMkLst>
        <pc:spChg chg="mod">
          <ac:chgData name="Nakesh 2056" userId="87e3ee858e81da52" providerId="LiveId" clId="{11119283-F001-43A8-A5A2-46A6C2EE4E9F}" dt="2025-08-20T05:30:52.148" v="6999"/>
          <ac:spMkLst>
            <pc:docMk/>
            <pc:sldMk cId="3982611510" sldId="298"/>
            <ac:spMk id="2" creationId="{2145798C-2FAF-D55B-1D6A-F5117DCD8D7F}"/>
          </ac:spMkLst>
        </pc:spChg>
        <pc:picChg chg="add mod">
          <ac:chgData name="Nakesh 2056" userId="87e3ee858e81da52" providerId="LiveId" clId="{11119283-F001-43A8-A5A2-46A6C2EE4E9F}" dt="2025-08-19T03:43:20.086" v="5165" actId="1076"/>
          <ac:picMkLst>
            <pc:docMk/>
            <pc:sldMk cId="3982611510" sldId="298"/>
            <ac:picMk id="4" creationId="{DAEAEAAB-D689-EE14-41CB-8BA785F9AF4F}"/>
          </ac:picMkLst>
        </pc:picChg>
        <pc:picChg chg="add mod">
          <ac:chgData name="Nakesh 2056" userId="87e3ee858e81da52" providerId="LiveId" clId="{11119283-F001-43A8-A5A2-46A6C2EE4E9F}" dt="2025-08-19T03:43:42.321" v="5171" actId="14100"/>
          <ac:picMkLst>
            <pc:docMk/>
            <pc:sldMk cId="3982611510" sldId="298"/>
            <ac:picMk id="7" creationId="{1B5242D2-B558-F945-91A0-647AE20641AA}"/>
          </ac:picMkLst>
        </pc:picChg>
      </pc:sldChg>
      <pc:sldChg chg="addSp delSp modSp add mod">
        <pc:chgData name="Nakesh 2056" userId="87e3ee858e81da52" providerId="LiveId" clId="{11119283-F001-43A8-A5A2-46A6C2EE4E9F}" dt="2025-08-20T05:30:54.239" v="7000"/>
        <pc:sldMkLst>
          <pc:docMk/>
          <pc:sldMk cId="4234902416" sldId="299"/>
        </pc:sldMkLst>
        <pc:spChg chg="mod">
          <ac:chgData name="Nakesh 2056" userId="87e3ee858e81da52" providerId="LiveId" clId="{11119283-F001-43A8-A5A2-46A6C2EE4E9F}" dt="2025-08-20T05:30:54.239" v="7000"/>
          <ac:spMkLst>
            <pc:docMk/>
            <pc:sldMk cId="4234902416" sldId="299"/>
            <ac:spMk id="2" creationId="{3F955484-A2BC-01F4-D939-ABFE62817EA9}"/>
          </ac:spMkLst>
        </pc:spChg>
        <pc:spChg chg="add mod">
          <ac:chgData name="Nakesh 2056" userId="87e3ee858e81da52" providerId="LiveId" clId="{11119283-F001-43A8-A5A2-46A6C2EE4E9F}" dt="2025-08-20T05:16:35.300" v="6827" actId="2711"/>
          <ac:spMkLst>
            <pc:docMk/>
            <pc:sldMk cId="4234902416" sldId="299"/>
            <ac:spMk id="4" creationId="{B70A98EB-0B13-A46C-5476-8AD35115345E}"/>
          </ac:spMkLst>
        </pc:spChg>
        <pc:spChg chg="add">
          <ac:chgData name="Nakesh 2056" userId="87e3ee858e81da52" providerId="LiveId" clId="{11119283-F001-43A8-A5A2-46A6C2EE4E9F}" dt="2025-08-19T03:51:59.121" v="5185"/>
          <ac:spMkLst>
            <pc:docMk/>
            <pc:sldMk cId="4234902416" sldId="299"/>
            <ac:spMk id="5" creationId="{33D8CA9A-5350-CB1A-CB94-336E710A8119}"/>
          </ac:spMkLst>
        </pc:spChg>
        <pc:spChg chg="add del mod">
          <ac:chgData name="Nakesh 2056" userId="87e3ee858e81da52" providerId="LiveId" clId="{11119283-F001-43A8-A5A2-46A6C2EE4E9F}" dt="2025-08-19T03:52:17.082" v="5190" actId="478"/>
          <ac:spMkLst>
            <pc:docMk/>
            <pc:sldMk cId="4234902416" sldId="299"/>
            <ac:spMk id="7" creationId="{8E599C95-9560-83FD-D97A-8D51F6801E37}"/>
          </ac:spMkLst>
        </pc:spChg>
      </pc:sldChg>
      <pc:sldChg chg="addSp modSp add mod ord">
        <pc:chgData name="Nakesh 2056" userId="87e3ee858e81da52" providerId="LiveId" clId="{11119283-F001-43A8-A5A2-46A6C2EE4E9F}" dt="2025-08-20T05:30:55.863" v="7001"/>
        <pc:sldMkLst>
          <pc:docMk/>
          <pc:sldMk cId="3567740114" sldId="300"/>
        </pc:sldMkLst>
        <pc:spChg chg="mod">
          <ac:chgData name="Nakesh 2056" userId="87e3ee858e81da52" providerId="LiveId" clId="{11119283-F001-43A8-A5A2-46A6C2EE4E9F}" dt="2025-08-20T05:30:55.863" v="7001"/>
          <ac:spMkLst>
            <pc:docMk/>
            <pc:sldMk cId="3567740114" sldId="300"/>
            <ac:spMk id="2" creationId="{C9918A3E-7357-2DDE-51D5-AA9C27B4693B}"/>
          </ac:spMkLst>
        </pc:spChg>
        <pc:spChg chg="add mod">
          <ac:chgData name="Nakesh 2056" userId="87e3ee858e81da52" providerId="LiveId" clId="{11119283-F001-43A8-A5A2-46A6C2EE4E9F}" dt="2025-08-20T05:16:49.061" v="6836" actId="20577"/>
          <ac:spMkLst>
            <pc:docMk/>
            <pc:sldMk cId="3567740114" sldId="300"/>
            <ac:spMk id="4" creationId="{9EBF1A9E-3663-55E8-C9A6-EAD55EFF175B}"/>
          </ac:spMkLst>
        </pc:spChg>
        <pc:spChg chg="add mod">
          <ac:chgData name="Nakesh 2056" userId="87e3ee858e81da52" providerId="LiveId" clId="{11119283-F001-43A8-A5A2-46A6C2EE4E9F}" dt="2025-08-19T03:54:34.540" v="5216" actId="21"/>
          <ac:spMkLst>
            <pc:docMk/>
            <pc:sldMk cId="3567740114" sldId="300"/>
            <ac:spMk id="5" creationId="{61D303DB-D6B0-F796-8731-732D3F7139AC}"/>
          </ac:spMkLst>
        </pc:spChg>
        <pc:spChg chg="add mod">
          <ac:chgData name="Nakesh 2056" userId="87e3ee858e81da52" providerId="LiveId" clId="{11119283-F001-43A8-A5A2-46A6C2EE4E9F}" dt="2025-08-19T03:57:50.744" v="5246" actId="21"/>
          <ac:spMkLst>
            <pc:docMk/>
            <pc:sldMk cId="3567740114" sldId="300"/>
            <ac:spMk id="7" creationId="{6F45FBF7-EA63-644C-D917-4306EC654BC0}"/>
          </ac:spMkLst>
        </pc:spChg>
        <pc:picChg chg="add mod">
          <ac:chgData name="Nakesh 2056" userId="87e3ee858e81da52" providerId="LiveId" clId="{11119283-F001-43A8-A5A2-46A6C2EE4E9F}" dt="2025-08-19T04:01:02.192" v="5261" actId="1076"/>
          <ac:picMkLst>
            <pc:docMk/>
            <pc:sldMk cId="3567740114" sldId="300"/>
            <ac:picMk id="9" creationId="{BCCD5B0A-247A-F12C-F945-EE0AA60655AA}"/>
          </ac:picMkLst>
        </pc:picChg>
      </pc:sldChg>
      <pc:sldChg chg="addSp modSp add mod">
        <pc:chgData name="Nakesh 2056" userId="87e3ee858e81da52" providerId="LiveId" clId="{11119283-F001-43A8-A5A2-46A6C2EE4E9F}" dt="2025-08-20T05:30:59.199" v="7003"/>
        <pc:sldMkLst>
          <pc:docMk/>
          <pc:sldMk cId="3862778555" sldId="301"/>
        </pc:sldMkLst>
        <pc:spChg chg="mod">
          <ac:chgData name="Nakesh 2056" userId="87e3ee858e81da52" providerId="LiveId" clId="{11119283-F001-43A8-A5A2-46A6C2EE4E9F}" dt="2025-08-20T05:30:59.199" v="7003"/>
          <ac:spMkLst>
            <pc:docMk/>
            <pc:sldMk cId="3862778555" sldId="301"/>
            <ac:spMk id="2" creationId="{21C40025-1A2F-DFDD-63A3-9212FA578501}"/>
          </ac:spMkLst>
        </pc:spChg>
        <pc:spChg chg="add mod">
          <ac:chgData name="Nakesh 2056" userId="87e3ee858e81da52" providerId="LiveId" clId="{11119283-F001-43A8-A5A2-46A6C2EE4E9F}" dt="2025-08-20T05:17:10.745" v="6852" actId="20577"/>
          <ac:spMkLst>
            <pc:docMk/>
            <pc:sldMk cId="3862778555" sldId="301"/>
            <ac:spMk id="4" creationId="{33DB7092-4E4D-610D-64C6-6CAA1CC70231}"/>
          </ac:spMkLst>
        </pc:spChg>
      </pc:sldChg>
      <pc:sldChg chg="addSp modSp add mod">
        <pc:chgData name="Nakesh 2056" userId="87e3ee858e81da52" providerId="LiveId" clId="{11119283-F001-43A8-A5A2-46A6C2EE4E9F}" dt="2025-08-20T05:31:00.884" v="7004"/>
        <pc:sldMkLst>
          <pc:docMk/>
          <pc:sldMk cId="1088104851" sldId="302"/>
        </pc:sldMkLst>
        <pc:spChg chg="mod">
          <ac:chgData name="Nakesh 2056" userId="87e3ee858e81da52" providerId="LiveId" clId="{11119283-F001-43A8-A5A2-46A6C2EE4E9F}" dt="2025-08-20T05:31:00.884" v="7004"/>
          <ac:spMkLst>
            <pc:docMk/>
            <pc:sldMk cId="1088104851" sldId="302"/>
            <ac:spMk id="2" creationId="{FC3C998E-1031-2FF9-F038-D4A9B61DFB84}"/>
          </ac:spMkLst>
        </pc:spChg>
        <pc:spChg chg="add mod">
          <ac:chgData name="Nakesh 2056" userId="87e3ee858e81da52" providerId="LiveId" clId="{11119283-F001-43A8-A5A2-46A6C2EE4E9F}" dt="2025-08-20T05:17:22.934" v="6859" actId="20577"/>
          <ac:spMkLst>
            <pc:docMk/>
            <pc:sldMk cId="1088104851" sldId="302"/>
            <ac:spMk id="4" creationId="{BC161D4D-B1A1-BBAE-FCDA-8B18D892FB34}"/>
          </ac:spMkLst>
        </pc:spChg>
        <pc:spChg chg="add mod">
          <ac:chgData name="Nakesh 2056" userId="87e3ee858e81da52" providerId="LiveId" clId="{11119283-F001-43A8-A5A2-46A6C2EE4E9F}" dt="2025-08-19T04:10:59.167" v="5349" actId="21"/>
          <ac:spMkLst>
            <pc:docMk/>
            <pc:sldMk cId="1088104851" sldId="302"/>
            <ac:spMk id="5" creationId="{D6C76DEE-5456-480C-6048-8ECE6FE76662}"/>
          </ac:spMkLst>
        </pc:spChg>
        <pc:spChg chg="add mod">
          <ac:chgData name="Nakesh 2056" userId="87e3ee858e81da52" providerId="LiveId" clId="{11119283-F001-43A8-A5A2-46A6C2EE4E9F}" dt="2025-08-19T04:11:51.951" v="5355" actId="21"/>
          <ac:spMkLst>
            <pc:docMk/>
            <pc:sldMk cId="1088104851" sldId="302"/>
            <ac:spMk id="7" creationId="{60EAC356-8752-D764-1F12-0B1A715698FB}"/>
          </ac:spMkLst>
        </pc:spChg>
        <pc:picChg chg="add mod">
          <ac:chgData name="Nakesh 2056" userId="87e3ee858e81da52" providerId="LiveId" clId="{11119283-F001-43A8-A5A2-46A6C2EE4E9F}" dt="2025-08-19T04:14:19.787" v="5374" actId="14100"/>
          <ac:picMkLst>
            <pc:docMk/>
            <pc:sldMk cId="1088104851" sldId="302"/>
            <ac:picMk id="9" creationId="{8933880B-B5DF-EA90-388D-D5B39CAF10E5}"/>
          </ac:picMkLst>
        </pc:picChg>
      </pc:sldChg>
      <pc:sldChg chg="addSp modSp add mod">
        <pc:chgData name="Nakesh 2056" userId="87e3ee858e81da52" providerId="LiveId" clId="{11119283-F001-43A8-A5A2-46A6C2EE4E9F}" dt="2025-08-20T05:31:02.456" v="7005"/>
        <pc:sldMkLst>
          <pc:docMk/>
          <pc:sldMk cId="1893821985" sldId="303"/>
        </pc:sldMkLst>
        <pc:spChg chg="mod">
          <ac:chgData name="Nakesh 2056" userId="87e3ee858e81da52" providerId="LiveId" clId="{11119283-F001-43A8-A5A2-46A6C2EE4E9F}" dt="2025-08-20T05:31:02.456" v="7005"/>
          <ac:spMkLst>
            <pc:docMk/>
            <pc:sldMk cId="1893821985" sldId="303"/>
            <ac:spMk id="2" creationId="{514DA077-06C0-C42C-28BA-4E0B6D04AFA9}"/>
          </ac:spMkLst>
        </pc:spChg>
        <pc:spChg chg="add mod">
          <ac:chgData name="Nakesh 2056" userId="87e3ee858e81da52" providerId="LiveId" clId="{11119283-F001-43A8-A5A2-46A6C2EE4E9F}" dt="2025-08-20T05:17:41.559" v="6871" actId="20577"/>
          <ac:spMkLst>
            <pc:docMk/>
            <pc:sldMk cId="1893821985" sldId="303"/>
            <ac:spMk id="4" creationId="{413A43C8-7CD8-ABA6-0288-AC5BE3CBEC70}"/>
          </ac:spMkLst>
        </pc:spChg>
        <pc:spChg chg="add mod">
          <ac:chgData name="Nakesh 2056" userId="87e3ee858e81da52" providerId="LiveId" clId="{11119283-F001-43A8-A5A2-46A6C2EE4E9F}" dt="2025-08-19T06:16:00.339" v="5395" actId="21"/>
          <ac:spMkLst>
            <pc:docMk/>
            <pc:sldMk cId="1893821985" sldId="303"/>
            <ac:spMk id="5" creationId="{762AD1CB-3ABA-B874-D5C2-865F0E6738D7}"/>
          </ac:spMkLst>
        </pc:spChg>
      </pc:sldChg>
      <pc:sldChg chg="addSp modSp add mod">
        <pc:chgData name="Nakesh 2056" userId="87e3ee858e81da52" providerId="LiveId" clId="{11119283-F001-43A8-A5A2-46A6C2EE4E9F}" dt="2025-08-20T05:31:03.855" v="7006"/>
        <pc:sldMkLst>
          <pc:docMk/>
          <pc:sldMk cId="4122894211" sldId="304"/>
        </pc:sldMkLst>
        <pc:spChg chg="mod">
          <ac:chgData name="Nakesh 2056" userId="87e3ee858e81da52" providerId="LiveId" clId="{11119283-F001-43A8-A5A2-46A6C2EE4E9F}" dt="2025-08-20T05:31:03.855" v="7006"/>
          <ac:spMkLst>
            <pc:docMk/>
            <pc:sldMk cId="4122894211" sldId="304"/>
            <ac:spMk id="2" creationId="{88ABCD4C-7D54-B59C-9FCD-B81CC93C8A44}"/>
          </ac:spMkLst>
        </pc:spChg>
        <pc:spChg chg="add mod">
          <ac:chgData name="Nakesh 2056" userId="87e3ee858e81da52" providerId="LiveId" clId="{11119283-F001-43A8-A5A2-46A6C2EE4E9F}" dt="2025-08-20T05:17:55.821" v="6878" actId="20577"/>
          <ac:spMkLst>
            <pc:docMk/>
            <pc:sldMk cId="4122894211" sldId="304"/>
            <ac:spMk id="4" creationId="{7F3D1926-460D-73E6-2B6F-9C4C21E09F11}"/>
          </ac:spMkLst>
        </pc:spChg>
        <pc:spChg chg="add mod">
          <ac:chgData name="Nakesh 2056" userId="87e3ee858e81da52" providerId="LiveId" clId="{11119283-F001-43A8-A5A2-46A6C2EE4E9F}" dt="2025-08-19T06:25:30.020" v="5488" actId="21"/>
          <ac:spMkLst>
            <pc:docMk/>
            <pc:sldMk cId="4122894211" sldId="304"/>
            <ac:spMk id="5" creationId="{CBE497CA-359E-F532-EEE6-F456B17FF39E}"/>
          </ac:spMkLst>
        </pc:spChg>
      </pc:sldChg>
      <pc:sldChg chg="addSp modSp add mod">
        <pc:chgData name="Nakesh 2056" userId="87e3ee858e81da52" providerId="LiveId" clId="{11119283-F001-43A8-A5A2-46A6C2EE4E9F}" dt="2025-08-20T05:31:05.410" v="7007"/>
        <pc:sldMkLst>
          <pc:docMk/>
          <pc:sldMk cId="981788775" sldId="305"/>
        </pc:sldMkLst>
        <pc:spChg chg="mod">
          <ac:chgData name="Nakesh 2056" userId="87e3ee858e81da52" providerId="LiveId" clId="{11119283-F001-43A8-A5A2-46A6C2EE4E9F}" dt="2025-08-20T05:31:05.410" v="7007"/>
          <ac:spMkLst>
            <pc:docMk/>
            <pc:sldMk cId="981788775" sldId="305"/>
            <ac:spMk id="2" creationId="{E9C27FB5-144F-C1CE-84E3-34F6A27AA740}"/>
          </ac:spMkLst>
        </pc:spChg>
        <pc:picChg chg="add mod">
          <ac:chgData name="Nakesh 2056" userId="87e3ee858e81da52" providerId="LiveId" clId="{11119283-F001-43A8-A5A2-46A6C2EE4E9F}" dt="2025-08-19T06:26:55.816" v="5514" actId="1076"/>
          <ac:picMkLst>
            <pc:docMk/>
            <pc:sldMk cId="981788775" sldId="305"/>
            <ac:picMk id="4" creationId="{F9275EA8-5529-FDCA-B91A-5A1C51236715}"/>
          </ac:picMkLst>
        </pc:picChg>
        <pc:picChg chg="add mod">
          <ac:chgData name="Nakesh 2056" userId="87e3ee858e81da52" providerId="LiveId" clId="{11119283-F001-43A8-A5A2-46A6C2EE4E9F}" dt="2025-08-19T06:27:14.754" v="5517" actId="1076"/>
          <ac:picMkLst>
            <pc:docMk/>
            <pc:sldMk cId="981788775" sldId="305"/>
            <ac:picMk id="7" creationId="{142E23D0-40FB-CF0A-539D-8C8CAF720210}"/>
          </ac:picMkLst>
        </pc:picChg>
      </pc:sldChg>
      <pc:sldChg chg="addSp modSp add mod">
        <pc:chgData name="Nakesh 2056" userId="87e3ee858e81da52" providerId="LiveId" clId="{11119283-F001-43A8-A5A2-46A6C2EE4E9F}" dt="2025-08-20T05:31:11.312" v="7009" actId="113"/>
        <pc:sldMkLst>
          <pc:docMk/>
          <pc:sldMk cId="11114135" sldId="306"/>
        </pc:sldMkLst>
        <pc:spChg chg="mod">
          <ac:chgData name="Nakesh 2056" userId="87e3ee858e81da52" providerId="LiveId" clId="{11119283-F001-43A8-A5A2-46A6C2EE4E9F}" dt="2025-08-20T05:31:11.312" v="7009" actId="113"/>
          <ac:spMkLst>
            <pc:docMk/>
            <pc:sldMk cId="11114135" sldId="306"/>
            <ac:spMk id="2" creationId="{20431675-44CE-3BC5-319D-25151E4668A8}"/>
          </ac:spMkLst>
        </pc:spChg>
        <pc:spChg chg="add mod">
          <ac:chgData name="Nakesh 2056" userId="87e3ee858e81da52" providerId="LiveId" clId="{11119283-F001-43A8-A5A2-46A6C2EE4E9F}" dt="2025-08-20T02:45:39.005" v="5635" actId="14100"/>
          <ac:spMkLst>
            <pc:docMk/>
            <pc:sldMk cId="11114135" sldId="306"/>
            <ac:spMk id="4" creationId="{32621F61-74E8-2CC9-E0FF-69460AF5FD2A}"/>
          </ac:spMkLst>
        </pc:spChg>
        <pc:spChg chg="add mod">
          <ac:chgData name="Nakesh 2056" userId="87e3ee858e81da52" providerId="LiveId" clId="{11119283-F001-43A8-A5A2-46A6C2EE4E9F}" dt="2025-08-20T05:20:03.674" v="6906" actId="20577"/>
          <ac:spMkLst>
            <pc:docMk/>
            <pc:sldMk cId="11114135" sldId="306"/>
            <ac:spMk id="7" creationId="{E8BFD86F-A3AD-B363-06D6-E3DEFB3FF48C}"/>
          </ac:spMkLst>
        </pc:spChg>
      </pc:sldChg>
      <pc:sldChg chg="addSp modSp add mod">
        <pc:chgData name="Nakesh 2056" userId="87e3ee858e81da52" providerId="LiveId" clId="{11119283-F001-43A8-A5A2-46A6C2EE4E9F}" dt="2025-08-20T05:31:15.713" v="7010"/>
        <pc:sldMkLst>
          <pc:docMk/>
          <pc:sldMk cId="756069273" sldId="307"/>
        </pc:sldMkLst>
        <pc:spChg chg="mod">
          <ac:chgData name="Nakesh 2056" userId="87e3ee858e81da52" providerId="LiveId" clId="{11119283-F001-43A8-A5A2-46A6C2EE4E9F}" dt="2025-08-20T05:31:15.713" v="7010"/>
          <ac:spMkLst>
            <pc:docMk/>
            <pc:sldMk cId="756069273" sldId="307"/>
            <ac:spMk id="2" creationId="{ECBFC276-1B35-13F7-114A-3A1F8D619C0C}"/>
          </ac:spMkLst>
        </pc:spChg>
        <pc:spChg chg="add mod">
          <ac:chgData name="Nakesh 2056" userId="87e3ee858e81da52" providerId="LiveId" clId="{11119283-F001-43A8-A5A2-46A6C2EE4E9F}" dt="2025-08-20T05:20:16.830" v="6909" actId="20577"/>
          <ac:spMkLst>
            <pc:docMk/>
            <pc:sldMk cId="756069273" sldId="307"/>
            <ac:spMk id="4" creationId="{CBF0AC57-DF6C-38ED-6A5E-54650BF916D7}"/>
          </ac:spMkLst>
        </pc:spChg>
      </pc:sldChg>
      <pc:sldChg chg="addSp modSp add mod">
        <pc:chgData name="Nakesh 2056" userId="87e3ee858e81da52" providerId="LiveId" clId="{11119283-F001-43A8-A5A2-46A6C2EE4E9F}" dt="2025-08-20T05:31:17.447" v="7011"/>
        <pc:sldMkLst>
          <pc:docMk/>
          <pc:sldMk cId="3031909054" sldId="308"/>
        </pc:sldMkLst>
        <pc:spChg chg="mod">
          <ac:chgData name="Nakesh 2056" userId="87e3ee858e81da52" providerId="LiveId" clId="{11119283-F001-43A8-A5A2-46A6C2EE4E9F}" dt="2025-08-20T05:31:17.447" v="7011"/>
          <ac:spMkLst>
            <pc:docMk/>
            <pc:sldMk cId="3031909054" sldId="308"/>
            <ac:spMk id="2" creationId="{9CFF08B1-660C-E11A-F9EA-527DA2B5B640}"/>
          </ac:spMkLst>
        </pc:spChg>
        <pc:spChg chg="add mod">
          <ac:chgData name="Nakesh 2056" userId="87e3ee858e81da52" providerId="LiveId" clId="{11119283-F001-43A8-A5A2-46A6C2EE4E9F}" dt="2025-08-20T05:20:32.137" v="6915" actId="20577"/>
          <ac:spMkLst>
            <pc:docMk/>
            <pc:sldMk cId="3031909054" sldId="308"/>
            <ac:spMk id="4" creationId="{EF4867D7-5E52-54F1-8B0A-538D5065F450}"/>
          </ac:spMkLst>
        </pc:spChg>
        <pc:spChg chg="add mod">
          <ac:chgData name="Nakesh 2056" userId="87e3ee858e81da52" providerId="LiveId" clId="{11119283-F001-43A8-A5A2-46A6C2EE4E9F}" dt="2025-08-20T03:06:13.124" v="5781" actId="21"/>
          <ac:spMkLst>
            <pc:docMk/>
            <pc:sldMk cId="3031909054" sldId="308"/>
            <ac:spMk id="8" creationId="{5DEB4BF7-33DF-B3C6-6115-00040F71E326}"/>
          </ac:spMkLst>
        </pc:spChg>
        <pc:picChg chg="add mod">
          <ac:chgData name="Nakesh 2056" userId="87e3ee858e81da52" providerId="LiveId" clId="{11119283-F001-43A8-A5A2-46A6C2EE4E9F}" dt="2025-08-20T03:07:02.870" v="5811" actId="1076"/>
          <ac:picMkLst>
            <pc:docMk/>
            <pc:sldMk cId="3031909054" sldId="308"/>
            <ac:picMk id="7" creationId="{AD17C7E6-ADCC-6912-BFDB-161AB2C163D2}"/>
          </ac:picMkLst>
        </pc:picChg>
      </pc:sldChg>
      <pc:sldChg chg="addSp modSp add mod ord">
        <pc:chgData name="Nakesh 2056" userId="87e3ee858e81da52" providerId="LiveId" clId="{11119283-F001-43A8-A5A2-46A6C2EE4E9F}" dt="2025-08-20T05:31:18.924" v="7012"/>
        <pc:sldMkLst>
          <pc:docMk/>
          <pc:sldMk cId="3047989687" sldId="309"/>
        </pc:sldMkLst>
        <pc:spChg chg="mod">
          <ac:chgData name="Nakesh 2056" userId="87e3ee858e81da52" providerId="LiveId" clId="{11119283-F001-43A8-A5A2-46A6C2EE4E9F}" dt="2025-08-20T05:31:18.924" v="7012"/>
          <ac:spMkLst>
            <pc:docMk/>
            <pc:sldMk cId="3047989687" sldId="309"/>
            <ac:spMk id="2" creationId="{9FFD1A4D-84EB-7C60-A98E-F6C7E1054AA9}"/>
          </ac:spMkLst>
        </pc:spChg>
        <pc:spChg chg="add mod">
          <ac:chgData name="Nakesh 2056" userId="87e3ee858e81da52" providerId="LiveId" clId="{11119283-F001-43A8-A5A2-46A6C2EE4E9F}" dt="2025-08-20T03:28:06.555" v="5862" actId="2711"/>
          <ac:spMkLst>
            <pc:docMk/>
            <pc:sldMk cId="3047989687" sldId="309"/>
            <ac:spMk id="4" creationId="{AA297C52-EED4-6572-1CD9-6DFD30F25480}"/>
          </ac:spMkLst>
        </pc:spChg>
        <pc:picChg chg="add mod">
          <ac:chgData name="Nakesh 2056" userId="87e3ee858e81da52" providerId="LiveId" clId="{11119283-F001-43A8-A5A2-46A6C2EE4E9F}" dt="2025-08-20T03:08:23.379" v="5831" actId="1076"/>
          <ac:picMkLst>
            <pc:docMk/>
            <pc:sldMk cId="3047989687" sldId="309"/>
            <ac:picMk id="7" creationId="{7CF724D9-E302-94FB-8265-05BF97123534}"/>
          </ac:picMkLst>
        </pc:picChg>
      </pc:sldChg>
      <pc:sldChg chg="addSp modSp add mod">
        <pc:chgData name="Nakesh 2056" userId="87e3ee858e81da52" providerId="LiveId" clId="{11119283-F001-43A8-A5A2-46A6C2EE4E9F}" dt="2025-08-20T05:31:22.669" v="7013"/>
        <pc:sldMkLst>
          <pc:docMk/>
          <pc:sldMk cId="237822994" sldId="310"/>
        </pc:sldMkLst>
        <pc:spChg chg="mod">
          <ac:chgData name="Nakesh 2056" userId="87e3ee858e81da52" providerId="LiveId" clId="{11119283-F001-43A8-A5A2-46A6C2EE4E9F}" dt="2025-08-20T05:31:22.669" v="7013"/>
          <ac:spMkLst>
            <pc:docMk/>
            <pc:sldMk cId="237822994" sldId="310"/>
            <ac:spMk id="2" creationId="{B8D54A63-539E-4B65-0092-CF9ADDA7BC48}"/>
          </ac:spMkLst>
        </pc:spChg>
        <pc:spChg chg="add mod">
          <ac:chgData name="Nakesh 2056" userId="87e3ee858e81da52" providerId="LiveId" clId="{11119283-F001-43A8-A5A2-46A6C2EE4E9F}" dt="2025-08-20T05:20:53.529" v="6928" actId="20577"/>
          <ac:spMkLst>
            <pc:docMk/>
            <pc:sldMk cId="237822994" sldId="310"/>
            <ac:spMk id="4" creationId="{ED2572E6-1245-2F3A-F7AA-C3CD16A717B1}"/>
          </ac:spMkLst>
        </pc:spChg>
      </pc:sldChg>
      <pc:sldChg chg="addSp modSp add mod">
        <pc:chgData name="Nakesh 2056" userId="87e3ee858e81da52" providerId="LiveId" clId="{11119283-F001-43A8-A5A2-46A6C2EE4E9F}" dt="2025-08-20T05:31:24.800" v="7014"/>
        <pc:sldMkLst>
          <pc:docMk/>
          <pc:sldMk cId="1134995779" sldId="311"/>
        </pc:sldMkLst>
        <pc:spChg chg="mod">
          <ac:chgData name="Nakesh 2056" userId="87e3ee858e81da52" providerId="LiveId" clId="{11119283-F001-43A8-A5A2-46A6C2EE4E9F}" dt="2025-08-20T05:31:24.800" v="7014"/>
          <ac:spMkLst>
            <pc:docMk/>
            <pc:sldMk cId="1134995779" sldId="311"/>
            <ac:spMk id="2" creationId="{AE954EA8-227B-1015-B38F-C379B970618A}"/>
          </ac:spMkLst>
        </pc:spChg>
        <pc:spChg chg="add mod">
          <ac:chgData name="Nakesh 2056" userId="87e3ee858e81da52" providerId="LiveId" clId="{11119283-F001-43A8-A5A2-46A6C2EE4E9F}" dt="2025-08-20T03:57:34.145" v="6249" actId="2711"/>
          <ac:spMkLst>
            <pc:docMk/>
            <pc:sldMk cId="1134995779" sldId="311"/>
            <ac:spMk id="4" creationId="{C5226F59-2B09-16CF-65AB-51F7B1B5B17A}"/>
          </ac:spMkLst>
        </pc:spChg>
        <pc:spChg chg="add mod">
          <ac:chgData name="Nakesh 2056" userId="87e3ee858e81da52" providerId="LiveId" clId="{11119283-F001-43A8-A5A2-46A6C2EE4E9F}" dt="2025-08-20T03:57:38.519" v="6250" actId="2711"/>
          <ac:spMkLst>
            <pc:docMk/>
            <pc:sldMk cId="1134995779" sldId="311"/>
            <ac:spMk id="9" creationId="{9BDABDA3-5D21-8308-3D09-969DE4E513BD}"/>
          </ac:spMkLst>
        </pc:spChg>
        <pc:picChg chg="add mod modCrop">
          <ac:chgData name="Nakesh 2056" userId="87e3ee858e81da52" providerId="LiveId" clId="{11119283-F001-43A8-A5A2-46A6C2EE4E9F}" dt="2025-08-20T03:46:46.962" v="6082" actId="14100"/>
          <ac:picMkLst>
            <pc:docMk/>
            <pc:sldMk cId="1134995779" sldId="311"/>
            <ac:picMk id="7" creationId="{714BAD7F-7905-A8EB-4998-91CDF8CA7C28}"/>
          </ac:picMkLst>
        </pc:picChg>
      </pc:sldChg>
      <pc:sldChg chg="addSp delSp modSp add mod ord">
        <pc:chgData name="Nakesh 2056" userId="87e3ee858e81da52" providerId="LiveId" clId="{11119283-F001-43A8-A5A2-46A6C2EE4E9F}" dt="2025-08-20T05:31:28.003" v="7016"/>
        <pc:sldMkLst>
          <pc:docMk/>
          <pc:sldMk cId="1444052452" sldId="312"/>
        </pc:sldMkLst>
        <pc:spChg chg="mod">
          <ac:chgData name="Nakesh 2056" userId="87e3ee858e81da52" providerId="LiveId" clId="{11119283-F001-43A8-A5A2-46A6C2EE4E9F}" dt="2025-08-20T05:31:28.003" v="7016"/>
          <ac:spMkLst>
            <pc:docMk/>
            <pc:sldMk cId="1444052452" sldId="312"/>
            <ac:spMk id="2" creationId="{0DED9636-8118-67D4-CCC0-EE8D68018EAF}"/>
          </ac:spMkLst>
        </pc:spChg>
        <pc:spChg chg="add del mod">
          <ac:chgData name="Nakesh 2056" userId="87e3ee858e81da52" providerId="LiveId" clId="{11119283-F001-43A8-A5A2-46A6C2EE4E9F}" dt="2025-08-20T03:36:14.374" v="5955"/>
          <ac:spMkLst>
            <pc:docMk/>
            <pc:sldMk cId="1444052452" sldId="312"/>
            <ac:spMk id="4" creationId="{6C0A2872-D030-2828-6030-C9C04952CEB4}"/>
          </ac:spMkLst>
        </pc:spChg>
        <pc:spChg chg="add mod">
          <ac:chgData name="Nakesh 2056" userId="87e3ee858e81da52" providerId="LiveId" clId="{11119283-F001-43A8-A5A2-46A6C2EE4E9F}" dt="2025-08-20T03:58:10.867" v="6255" actId="6549"/>
          <ac:spMkLst>
            <pc:docMk/>
            <pc:sldMk cId="1444052452" sldId="312"/>
            <ac:spMk id="7" creationId="{F09A8527-A4DB-6780-FB59-EAB135D49129}"/>
          </ac:spMkLst>
        </pc:spChg>
        <pc:spChg chg="add mod">
          <ac:chgData name="Nakesh 2056" userId="87e3ee858e81da52" providerId="LiveId" clId="{11119283-F001-43A8-A5A2-46A6C2EE4E9F}" dt="2025-08-20T03:43:23.930" v="5986" actId="21"/>
          <ac:spMkLst>
            <pc:docMk/>
            <pc:sldMk cId="1444052452" sldId="312"/>
            <ac:spMk id="8" creationId="{7AC79E08-DFFE-CEA6-E256-CFFFDA961348}"/>
          </ac:spMkLst>
        </pc:spChg>
        <pc:spChg chg="add del mod">
          <ac:chgData name="Nakesh 2056" userId="87e3ee858e81da52" providerId="LiveId" clId="{11119283-F001-43A8-A5A2-46A6C2EE4E9F}" dt="2025-08-20T03:55:24.146" v="6211"/>
          <ac:spMkLst>
            <pc:docMk/>
            <pc:sldMk cId="1444052452" sldId="312"/>
            <ac:spMk id="9" creationId="{FC2D910C-F4A0-E533-15C2-83029A226084}"/>
          </ac:spMkLst>
        </pc:spChg>
        <pc:spChg chg="add">
          <ac:chgData name="Nakesh 2056" userId="87e3ee858e81da52" providerId="LiveId" clId="{11119283-F001-43A8-A5A2-46A6C2EE4E9F}" dt="2025-08-20T03:52:42.775" v="6156"/>
          <ac:spMkLst>
            <pc:docMk/>
            <pc:sldMk cId="1444052452" sldId="312"/>
            <ac:spMk id="10" creationId="{B2B08896-0817-4B9C-B958-3B93C70015E6}"/>
          </ac:spMkLst>
        </pc:spChg>
        <pc:spChg chg="add mod">
          <ac:chgData name="Nakesh 2056" userId="87e3ee858e81da52" providerId="LiveId" clId="{11119283-F001-43A8-A5A2-46A6C2EE4E9F}" dt="2025-08-20T03:54:27.707" v="6190" actId="21"/>
          <ac:spMkLst>
            <pc:docMk/>
            <pc:sldMk cId="1444052452" sldId="312"/>
            <ac:spMk id="13" creationId="{CB99016B-3ABB-867C-558D-AAFC2E289B9F}"/>
          </ac:spMkLst>
        </pc:spChg>
        <pc:spChg chg="add mod">
          <ac:chgData name="Nakesh 2056" userId="87e3ee858e81da52" providerId="LiveId" clId="{11119283-F001-43A8-A5A2-46A6C2EE4E9F}" dt="2025-08-20T05:21:23.683" v="6939" actId="14100"/>
          <ac:spMkLst>
            <pc:docMk/>
            <pc:sldMk cId="1444052452" sldId="312"/>
            <ac:spMk id="15" creationId="{6A6985C4-DAA0-E491-F66E-D2B37A5B66C8}"/>
          </ac:spMkLst>
        </pc:spChg>
        <pc:picChg chg="add mod">
          <ac:chgData name="Nakesh 2056" userId="87e3ee858e81da52" providerId="LiveId" clId="{11119283-F001-43A8-A5A2-46A6C2EE4E9F}" dt="2025-08-20T03:55:23.621" v="6209" actId="1076"/>
          <ac:picMkLst>
            <pc:docMk/>
            <pc:sldMk cId="1444052452" sldId="312"/>
            <ac:picMk id="12" creationId="{F888F488-72E5-1DFC-6A42-E88B8EE8255A}"/>
          </ac:picMkLst>
        </pc:picChg>
      </pc:sldChg>
      <pc:sldChg chg="addSp modSp add mod">
        <pc:chgData name="Nakesh 2056" userId="87e3ee858e81da52" providerId="LiveId" clId="{11119283-F001-43A8-A5A2-46A6C2EE4E9F}" dt="2025-08-20T05:31:26.393" v="7015"/>
        <pc:sldMkLst>
          <pc:docMk/>
          <pc:sldMk cId="569825288" sldId="313"/>
        </pc:sldMkLst>
        <pc:spChg chg="mod">
          <ac:chgData name="Nakesh 2056" userId="87e3ee858e81da52" providerId="LiveId" clId="{11119283-F001-43A8-A5A2-46A6C2EE4E9F}" dt="2025-08-20T05:31:26.393" v="7015"/>
          <ac:spMkLst>
            <pc:docMk/>
            <pc:sldMk cId="569825288" sldId="313"/>
            <ac:spMk id="2" creationId="{084C74E1-B517-8036-EE72-BAC0CA8A1551}"/>
          </ac:spMkLst>
        </pc:spChg>
        <pc:spChg chg="add mod">
          <ac:chgData name="Nakesh 2056" userId="87e3ee858e81da52" providerId="LiveId" clId="{11119283-F001-43A8-A5A2-46A6C2EE4E9F}" dt="2025-08-20T05:21:11.758" v="6934" actId="20577"/>
          <ac:spMkLst>
            <pc:docMk/>
            <pc:sldMk cId="569825288" sldId="313"/>
            <ac:spMk id="4" creationId="{EF9B4E91-AB9E-84DF-D4A3-9B7824C13D0E}"/>
          </ac:spMkLst>
        </pc:spChg>
      </pc:sldChg>
      <pc:sldChg chg="addSp modSp new mod">
        <pc:chgData name="Nakesh 2056" userId="87e3ee858e81da52" providerId="LiveId" clId="{11119283-F001-43A8-A5A2-46A6C2EE4E9F}" dt="2025-08-20T05:28:34.117" v="6961" actId="113"/>
        <pc:sldMkLst>
          <pc:docMk/>
          <pc:sldMk cId="1035667527" sldId="314"/>
        </pc:sldMkLst>
        <pc:spChg chg="mod">
          <ac:chgData name="Nakesh 2056" userId="87e3ee858e81da52" providerId="LiveId" clId="{11119283-F001-43A8-A5A2-46A6C2EE4E9F}" dt="2025-08-20T05:28:34.117" v="6961" actId="113"/>
          <ac:spMkLst>
            <pc:docMk/>
            <pc:sldMk cId="1035667527" sldId="314"/>
            <ac:spMk id="2" creationId="{031FE6A0-796E-7EB3-EBB0-8BBF3119EE4E}"/>
          </ac:spMkLst>
        </pc:spChg>
        <pc:spChg chg="add mod">
          <ac:chgData name="Nakesh 2056" userId="87e3ee858e81da52" providerId="LiveId" clId="{11119283-F001-43A8-A5A2-46A6C2EE4E9F}" dt="2025-08-20T04:28:09.354" v="6566" actId="2711"/>
          <ac:spMkLst>
            <pc:docMk/>
            <pc:sldMk cId="1035667527" sldId="314"/>
            <ac:spMk id="5" creationId="{9C945BEC-6D5D-C7A5-747D-63829CEDA44D}"/>
          </ac:spMkLst>
        </pc:spChg>
        <pc:cxnChg chg="add mod">
          <ac:chgData name="Nakesh 2056" userId="87e3ee858e81da52" providerId="LiveId" clId="{11119283-F001-43A8-A5A2-46A6C2EE4E9F}" dt="2025-08-20T04:11:23.263" v="6369"/>
          <ac:cxnSpMkLst>
            <pc:docMk/>
            <pc:sldMk cId="1035667527" sldId="314"/>
            <ac:cxnSpMk id="3" creationId="{76ACC51A-0B69-D49B-A9A0-D3CF62D77A4E}"/>
          </ac:cxnSpMkLst>
        </pc:cxnChg>
      </pc:sldChg>
      <pc:sldChg chg="add del">
        <pc:chgData name="Nakesh 2056" userId="87e3ee858e81da52" providerId="LiveId" clId="{11119283-F001-43A8-A5A2-46A6C2EE4E9F}" dt="2025-08-20T04:02:09.799" v="6256" actId="47"/>
        <pc:sldMkLst>
          <pc:docMk/>
          <pc:sldMk cId="3139690203" sldId="314"/>
        </pc:sldMkLst>
      </pc:sldChg>
      <pc:sldChg chg="addSp modSp add mod">
        <pc:chgData name="Nakesh 2056" userId="87e3ee858e81da52" providerId="LiveId" clId="{11119283-F001-43A8-A5A2-46A6C2EE4E9F}" dt="2025-08-20T05:28:30.932" v="6960" actId="113"/>
        <pc:sldMkLst>
          <pc:docMk/>
          <pc:sldMk cId="1348742069" sldId="315"/>
        </pc:sldMkLst>
        <pc:spChg chg="mod">
          <ac:chgData name="Nakesh 2056" userId="87e3ee858e81da52" providerId="LiveId" clId="{11119283-F001-43A8-A5A2-46A6C2EE4E9F}" dt="2025-08-20T05:28:30.932" v="6960" actId="113"/>
          <ac:spMkLst>
            <pc:docMk/>
            <pc:sldMk cId="1348742069" sldId="315"/>
            <ac:spMk id="2" creationId="{B01695D3-23DA-086A-2588-481D7D1A5B1D}"/>
          </ac:spMkLst>
        </pc:spChg>
        <pc:spChg chg="add mod">
          <ac:chgData name="Nakesh 2056" userId="87e3ee858e81da52" providerId="LiveId" clId="{11119283-F001-43A8-A5A2-46A6C2EE4E9F}" dt="2025-08-20T04:28:18.042" v="6567" actId="2711"/>
          <ac:spMkLst>
            <pc:docMk/>
            <pc:sldMk cId="1348742069" sldId="315"/>
            <ac:spMk id="5" creationId="{531CAA39-2132-0F81-18B5-D759FDB24AD2}"/>
          </ac:spMkLst>
        </pc:spChg>
      </pc:sldChg>
      <pc:sldChg chg="add del">
        <pc:chgData name="Nakesh 2056" userId="87e3ee858e81da52" providerId="LiveId" clId="{11119283-F001-43A8-A5A2-46A6C2EE4E9F}" dt="2025-08-20T04:02:11.714" v="6257" actId="47"/>
        <pc:sldMkLst>
          <pc:docMk/>
          <pc:sldMk cId="2436351799" sldId="315"/>
        </pc:sldMkLst>
      </pc:sldChg>
      <pc:sldChg chg="add del">
        <pc:chgData name="Nakesh 2056" userId="87e3ee858e81da52" providerId="LiveId" clId="{11119283-F001-43A8-A5A2-46A6C2EE4E9F}" dt="2025-08-20T04:28:30.781" v="6568" actId="47"/>
        <pc:sldMkLst>
          <pc:docMk/>
          <pc:sldMk cId="402897389" sldId="316"/>
        </pc:sldMkLst>
      </pc:sldChg>
      <pc:sldChg chg="addSp delSp modSp new del mod">
        <pc:chgData name="Nakesh 2056" userId="87e3ee858e81da52" providerId="LiveId" clId="{11119283-F001-43A8-A5A2-46A6C2EE4E9F}" dt="2025-08-20T03:10:14.175" v="5837" actId="47"/>
        <pc:sldMkLst>
          <pc:docMk/>
          <pc:sldMk cId="3258626535" sldId="316"/>
        </pc:sldMkLst>
        <pc:spChg chg="del">
          <ac:chgData name="Nakesh 2056" userId="87e3ee858e81da52" providerId="LiveId" clId="{11119283-F001-43A8-A5A2-46A6C2EE4E9F}" dt="2025-08-20T03:07:11.763" v="5812" actId="478"/>
          <ac:spMkLst>
            <pc:docMk/>
            <pc:sldMk cId="3258626535" sldId="316"/>
            <ac:spMk id="2" creationId="{89938EBA-93BD-E803-88C2-FEF654555A04}"/>
          </ac:spMkLst>
        </pc:spChg>
        <pc:spChg chg="add del mod">
          <ac:chgData name="Nakesh 2056" userId="87e3ee858e81da52" providerId="LiveId" clId="{11119283-F001-43A8-A5A2-46A6C2EE4E9F}" dt="2025-08-20T03:07:24.497" v="5817"/>
          <ac:spMkLst>
            <pc:docMk/>
            <pc:sldMk cId="3258626535" sldId="316"/>
            <ac:spMk id="4" creationId="{9586E1AF-1D97-7A21-2C36-37414F113770}"/>
          </ac:spMkLst>
        </pc:spChg>
      </pc:sldChg>
      <pc:sldChg chg="add del">
        <pc:chgData name="Nakesh 2056" userId="87e3ee858e81da52" providerId="LiveId" clId="{11119283-F001-43A8-A5A2-46A6C2EE4E9F}" dt="2025-08-20T04:28:31.542" v="6569" actId="47"/>
        <pc:sldMkLst>
          <pc:docMk/>
          <pc:sldMk cId="565819450" sldId="31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BC1E34F-3148-45FE-B687-238A5E1640CE}" type="datetimeFigureOut">
              <a:rPr lang="en-IN" smtClean="0"/>
              <a:t>18-08-2025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64E51-B1FF-409C-B431-4F641C70FF17}" type="slidenum">
              <a:rPr lang="en-IN" smtClean="0"/>
              <a:t>‹#›</a:t>
            </a:fld>
            <a:endParaRPr lang="en-IN"/>
          </a:p>
        </p:txBody>
      </p:sp>
    </p:spTree>
    <p:extLst>
      <p:ext uri="{BB962C8B-B14F-4D97-AF65-F5344CB8AC3E}">
        <p14:creationId xmlns:p14="http://schemas.microsoft.com/office/powerpoint/2010/main" val="3978702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BC1E34F-3148-45FE-B687-238A5E1640CE}" type="datetimeFigureOut">
              <a:rPr lang="en-IN" smtClean="0"/>
              <a:t>18-08-2025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64E51-B1FF-409C-B431-4F641C70FF17}" type="slidenum">
              <a:rPr lang="en-IN" smtClean="0"/>
              <a:t>‹#›</a:t>
            </a:fld>
            <a:endParaRPr lang="en-IN"/>
          </a:p>
        </p:txBody>
      </p:sp>
    </p:spTree>
    <p:extLst>
      <p:ext uri="{BB962C8B-B14F-4D97-AF65-F5344CB8AC3E}">
        <p14:creationId xmlns:p14="http://schemas.microsoft.com/office/powerpoint/2010/main" val="919576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BC1E34F-3148-45FE-B687-238A5E1640CE}" type="datetimeFigureOut">
              <a:rPr lang="en-IN" smtClean="0"/>
              <a:t>18-08-2025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64E51-B1FF-409C-B431-4F641C70FF17}" type="slidenum">
              <a:rPr lang="en-IN" smtClean="0"/>
              <a:t>‹#›</a:t>
            </a:fld>
            <a:endParaRPr lang="en-IN"/>
          </a:p>
        </p:txBody>
      </p:sp>
    </p:spTree>
    <p:extLst>
      <p:ext uri="{BB962C8B-B14F-4D97-AF65-F5344CB8AC3E}">
        <p14:creationId xmlns:p14="http://schemas.microsoft.com/office/powerpoint/2010/main" val="1825327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BC1E34F-3148-45FE-B687-238A5E1640CE}" type="datetimeFigureOut">
              <a:rPr lang="en-IN" smtClean="0"/>
              <a:t>18-08-2025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64E51-B1FF-409C-B431-4F641C70FF17}" type="slidenum">
              <a:rPr lang="en-IN" smtClean="0"/>
              <a:t>‹#›</a:t>
            </a:fld>
            <a:endParaRPr lang="en-IN"/>
          </a:p>
        </p:txBody>
      </p:sp>
    </p:spTree>
    <p:extLst>
      <p:ext uri="{BB962C8B-B14F-4D97-AF65-F5344CB8AC3E}">
        <p14:creationId xmlns:p14="http://schemas.microsoft.com/office/powerpoint/2010/main" val="2238531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BC1E34F-3148-45FE-B687-238A5E1640CE}" type="datetimeFigureOut">
              <a:rPr lang="en-IN" smtClean="0"/>
              <a:t>18-08-2025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B64E51-B1FF-409C-B431-4F641C70FF17}" type="slidenum">
              <a:rPr lang="en-IN" smtClean="0"/>
              <a:t>‹#›</a:t>
            </a:fld>
            <a:endParaRPr lang="en-IN"/>
          </a:p>
        </p:txBody>
      </p:sp>
    </p:spTree>
    <p:extLst>
      <p:ext uri="{BB962C8B-B14F-4D97-AF65-F5344CB8AC3E}">
        <p14:creationId xmlns:p14="http://schemas.microsoft.com/office/powerpoint/2010/main" val="518515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C1E34F-3148-45FE-B687-238A5E1640CE}" type="datetimeFigureOut">
              <a:rPr lang="en-IN" smtClean="0"/>
              <a:t>18-08-2025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B64E51-B1FF-409C-B431-4F641C70FF17}" type="slidenum">
              <a:rPr lang="en-IN" smtClean="0"/>
              <a:t>‹#›</a:t>
            </a:fld>
            <a:endParaRPr lang="en-IN"/>
          </a:p>
        </p:txBody>
      </p:sp>
    </p:spTree>
    <p:extLst>
      <p:ext uri="{BB962C8B-B14F-4D97-AF65-F5344CB8AC3E}">
        <p14:creationId xmlns:p14="http://schemas.microsoft.com/office/powerpoint/2010/main" val="3614230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BC1E34F-3148-45FE-B687-238A5E1640CE}" type="datetimeFigureOut">
              <a:rPr lang="en-IN" smtClean="0"/>
              <a:t>18-08-2025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8B64E51-B1FF-409C-B431-4F641C70FF17}" type="slidenum">
              <a:rPr lang="en-IN" smtClean="0"/>
              <a:t>‹#›</a:t>
            </a:fld>
            <a:endParaRPr lang="en-IN"/>
          </a:p>
        </p:txBody>
      </p:sp>
    </p:spTree>
    <p:extLst>
      <p:ext uri="{BB962C8B-B14F-4D97-AF65-F5344CB8AC3E}">
        <p14:creationId xmlns:p14="http://schemas.microsoft.com/office/powerpoint/2010/main" val="2984763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BC1E34F-3148-45FE-B687-238A5E1640CE}" type="datetimeFigureOut">
              <a:rPr lang="en-IN" smtClean="0"/>
              <a:t>18-08-2025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8B64E51-B1FF-409C-B431-4F641C70FF17}" type="slidenum">
              <a:rPr lang="en-IN" smtClean="0"/>
              <a:t>‹#›</a:t>
            </a:fld>
            <a:endParaRPr lang="en-IN"/>
          </a:p>
        </p:txBody>
      </p:sp>
    </p:spTree>
    <p:extLst>
      <p:ext uri="{BB962C8B-B14F-4D97-AF65-F5344CB8AC3E}">
        <p14:creationId xmlns:p14="http://schemas.microsoft.com/office/powerpoint/2010/main" val="51600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1E34F-3148-45FE-B687-238A5E1640CE}" type="datetimeFigureOut">
              <a:rPr lang="en-IN" smtClean="0"/>
              <a:t>18-08-2025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8B64E51-B1FF-409C-B431-4F641C70FF17}" type="slidenum">
              <a:rPr lang="en-IN" smtClean="0"/>
              <a:t>‹#›</a:t>
            </a:fld>
            <a:endParaRPr lang="en-IN"/>
          </a:p>
        </p:txBody>
      </p:sp>
    </p:spTree>
    <p:extLst>
      <p:ext uri="{BB962C8B-B14F-4D97-AF65-F5344CB8AC3E}">
        <p14:creationId xmlns:p14="http://schemas.microsoft.com/office/powerpoint/2010/main" val="1321641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EBC1E34F-3148-45FE-B687-238A5E1640CE}" type="datetimeFigureOut">
              <a:rPr lang="en-IN" smtClean="0"/>
              <a:t>18-08-2025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B64E51-B1FF-409C-B431-4F641C70FF17}" type="slidenum">
              <a:rPr lang="en-IN" smtClean="0"/>
              <a:t>‹#›</a:t>
            </a:fld>
            <a:endParaRPr lang="en-IN"/>
          </a:p>
        </p:txBody>
      </p:sp>
    </p:spTree>
    <p:extLst>
      <p:ext uri="{BB962C8B-B14F-4D97-AF65-F5344CB8AC3E}">
        <p14:creationId xmlns:p14="http://schemas.microsoft.com/office/powerpoint/2010/main" val="2226783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EBC1E34F-3148-45FE-B687-238A5E1640CE}" type="datetimeFigureOut">
              <a:rPr lang="en-IN" smtClean="0"/>
              <a:t>18-08-2025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B64E51-B1FF-409C-B431-4F641C70FF17}" type="slidenum">
              <a:rPr lang="en-IN" smtClean="0"/>
              <a:t>‹#›</a:t>
            </a:fld>
            <a:endParaRPr lang="en-IN"/>
          </a:p>
        </p:txBody>
      </p:sp>
    </p:spTree>
    <p:extLst>
      <p:ext uri="{BB962C8B-B14F-4D97-AF65-F5344CB8AC3E}">
        <p14:creationId xmlns:p14="http://schemas.microsoft.com/office/powerpoint/2010/main" val="291613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EBC1E34F-3148-45FE-B687-238A5E1640CE}" type="datetimeFigureOut">
              <a:rPr lang="en-IN" smtClean="0"/>
              <a:t>18-08-2025</a:t>
            </a:fld>
            <a:endParaRPr lang="en-IN"/>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68B64E51-B1FF-409C-B431-4F641C70FF17}" type="slidenum">
              <a:rPr lang="en-IN" smtClean="0"/>
              <a:t>‹#›</a:t>
            </a:fld>
            <a:endParaRPr lang="en-IN"/>
          </a:p>
        </p:txBody>
      </p:sp>
    </p:spTree>
    <p:extLst>
      <p:ext uri="{BB962C8B-B14F-4D97-AF65-F5344CB8AC3E}">
        <p14:creationId xmlns:p14="http://schemas.microsoft.com/office/powerpoint/2010/main" val="41851345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EEBE-EC49-0693-31D9-FA769D8907B3}"/>
              </a:ext>
            </a:extLst>
          </p:cNvPr>
          <p:cNvSpPr>
            <a:spLocks noGrp="1"/>
          </p:cNvSpPr>
          <p:nvPr>
            <p:ph type="title"/>
          </p:nvPr>
        </p:nvSpPr>
        <p:spPr>
          <a:xfrm>
            <a:off x="215899" y="94644"/>
            <a:ext cx="6426200" cy="1122680"/>
          </a:xfrm>
        </p:spPr>
        <p:txBody>
          <a:bodyPr>
            <a:noAutofit/>
          </a:bodyPr>
          <a:lstStyle/>
          <a:p>
            <a:r>
              <a:rPr lang="en-IN" sz="4000" b="1" dirty="0">
                <a:latin typeface="Bodoni MT" panose="02070603080606020203" pitchFamily="18" charset="0"/>
              </a:rPr>
              <a:t>Report on the Machine Learning Implementation.</a:t>
            </a:r>
          </a:p>
        </p:txBody>
      </p:sp>
      <p:sp>
        <p:nvSpPr>
          <p:cNvPr id="3" name="Content Placeholder 2">
            <a:extLst>
              <a:ext uri="{FF2B5EF4-FFF2-40B4-BE49-F238E27FC236}">
                <a16:creationId xmlns:a16="http://schemas.microsoft.com/office/drawing/2014/main" id="{F69FA1F6-E40C-5DE8-737F-7601620878D3}"/>
              </a:ext>
            </a:extLst>
          </p:cNvPr>
          <p:cNvSpPr>
            <a:spLocks noGrp="1"/>
          </p:cNvSpPr>
          <p:nvPr>
            <p:ph idx="1"/>
          </p:nvPr>
        </p:nvSpPr>
        <p:spPr>
          <a:xfrm>
            <a:off x="215899" y="1380453"/>
            <a:ext cx="6325110" cy="7357499"/>
          </a:xfrm>
        </p:spPr>
        <p:txBody>
          <a:bodyPr>
            <a:normAutofit/>
          </a:bodyPr>
          <a:lstStyle/>
          <a:p>
            <a:pPr marL="0" indent="0">
              <a:buNone/>
            </a:pPr>
            <a:r>
              <a:rPr lang="en-IN" sz="3000" dirty="0">
                <a:latin typeface="Bodoni MT" panose="02070603080606020203" pitchFamily="18" charset="0"/>
              </a:rPr>
              <a:t>Index :</a:t>
            </a:r>
          </a:p>
          <a:p>
            <a:pPr marL="0" indent="0">
              <a:buNone/>
            </a:pPr>
            <a:endParaRPr lang="en-IN" sz="1200" dirty="0">
              <a:latin typeface="Bodoni MT" panose="02070603080606020203" pitchFamily="18" charset="0"/>
            </a:endParaRPr>
          </a:p>
          <a:p>
            <a:pPr marL="514350" indent="-514350">
              <a:buAutoNum type="arabicPeriod"/>
            </a:pPr>
            <a:r>
              <a:rPr lang="en-IN" sz="2000" dirty="0">
                <a:latin typeface="Bodoni MT" panose="02070603080606020203" pitchFamily="18" charset="0"/>
              </a:rPr>
              <a:t>Data Preprocessing</a:t>
            </a:r>
          </a:p>
          <a:p>
            <a:pPr marL="514350" indent="-514350">
              <a:buAutoNum type="arabicPeriod"/>
            </a:pPr>
            <a:r>
              <a:rPr lang="en-IN" sz="2000" dirty="0">
                <a:latin typeface="Bodoni MT" panose="02070603080606020203" pitchFamily="18" charset="0"/>
              </a:rPr>
              <a:t>Classification Model’s</a:t>
            </a:r>
          </a:p>
          <a:p>
            <a:pPr marL="857250" lvl="1" indent="-514350">
              <a:buAutoNum type="arabicPeriod"/>
            </a:pPr>
            <a:r>
              <a:rPr lang="en-IN" sz="1500" dirty="0">
                <a:latin typeface="Bodoni MT" panose="02070603080606020203" pitchFamily="18" charset="0"/>
              </a:rPr>
              <a:t>Decision Tree Classifier</a:t>
            </a:r>
          </a:p>
          <a:p>
            <a:pPr marL="857250" lvl="1" indent="-514350">
              <a:buAutoNum type="arabicPeriod"/>
            </a:pPr>
            <a:r>
              <a:rPr lang="en-IN" sz="1500" dirty="0">
                <a:latin typeface="Bodoni MT" panose="02070603080606020203" pitchFamily="18" charset="0"/>
              </a:rPr>
              <a:t>Gaussian Naive Bayes Classifier</a:t>
            </a:r>
          </a:p>
          <a:p>
            <a:pPr marL="857250" lvl="1" indent="-514350">
              <a:buAutoNum type="arabicPeriod"/>
            </a:pPr>
            <a:r>
              <a:rPr lang="en-IN" sz="1500" dirty="0">
                <a:latin typeface="Bodoni MT" panose="02070603080606020203" pitchFamily="18" charset="0"/>
              </a:rPr>
              <a:t>K Nearest Neibour Classifier</a:t>
            </a:r>
          </a:p>
          <a:p>
            <a:pPr marL="857250" lvl="1" indent="-514350">
              <a:buAutoNum type="arabicPeriod"/>
            </a:pPr>
            <a:r>
              <a:rPr lang="en-IN" sz="1500" dirty="0">
                <a:latin typeface="Bodoni MT" panose="02070603080606020203" pitchFamily="18" charset="0"/>
              </a:rPr>
              <a:t>Logistic Regression Classifier</a:t>
            </a:r>
          </a:p>
          <a:p>
            <a:pPr marL="857250" lvl="1" indent="-514350">
              <a:buAutoNum type="arabicPeriod"/>
            </a:pPr>
            <a:r>
              <a:rPr lang="en-IN" sz="1500" dirty="0">
                <a:latin typeface="Bodoni MT" panose="02070603080606020203" pitchFamily="18" charset="0"/>
              </a:rPr>
              <a:t>Multilayer Perceptron Classifier</a:t>
            </a:r>
          </a:p>
          <a:p>
            <a:pPr marL="857250" lvl="1" indent="-514350">
              <a:buAutoNum type="arabicPeriod"/>
            </a:pPr>
            <a:r>
              <a:rPr lang="en-IN" sz="1500" dirty="0">
                <a:latin typeface="Bodoni MT" panose="02070603080606020203" pitchFamily="18" charset="0"/>
              </a:rPr>
              <a:t>Random Forest Classifier</a:t>
            </a:r>
          </a:p>
          <a:p>
            <a:pPr marL="857250" lvl="1" indent="-514350">
              <a:buAutoNum type="arabicPeriod"/>
            </a:pPr>
            <a:r>
              <a:rPr lang="en-IN" sz="1500" dirty="0">
                <a:latin typeface="Bodoni MT" panose="02070603080606020203" pitchFamily="18" charset="0"/>
              </a:rPr>
              <a:t>Support Vector Classifier</a:t>
            </a:r>
          </a:p>
          <a:p>
            <a:pPr marL="514350" indent="-514350">
              <a:buAutoNum type="arabicPeriod"/>
            </a:pPr>
            <a:r>
              <a:rPr lang="en-IN" sz="2000" dirty="0">
                <a:latin typeface="Bodoni MT" panose="02070603080606020203" pitchFamily="18" charset="0"/>
              </a:rPr>
              <a:t>Regression Model’s</a:t>
            </a:r>
          </a:p>
          <a:p>
            <a:pPr marL="857250" lvl="1" indent="-514350">
              <a:buAutoNum type="arabicPeriod"/>
            </a:pPr>
            <a:r>
              <a:rPr lang="en-IN" sz="1500" dirty="0">
                <a:latin typeface="Bodoni MT" panose="02070603080606020203" pitchFamily="18" charset="0"/>
              </a:rPr>
              <a:t>Decision Tree Regression</a:t>
            </a:r>
          </a:p>
          <a:p>
            <a:pPr marL="857250" lvl="1" indent="-514350">
              <a:buAutoNum type="arabicPeriod"/>
            </a:pPr>
            <a:r>
              <a:rPr lang="en-IN" sz="1500" dirty="0">
                <a:latin typeface="Bodoni MT" panose="02070603080606020203" pitchFamily="18" charset="0"/>
              </a:rPr>
              <a:t>Gradient Boosting Regression</a:t>
            </a:r>
          </a:p>
          <a:p>
            <a:pPr marL="857250" lvl="1" indent="-514350">
              <a:buAutoNum type="arabicPeriod"/>
            </a:pPr>
            <a:r>
              <a:rPr lang="en-IN" sz="1500" dirty="0">
                <a:latin typeface="Bodoni MT" panose="02070603080606020203" pitchFamily="18" charset="0"/>
              </a:rPr>
              <a:t>K Nearest Neibour Regression</a:t>
            </a:r>
          </a:p>
          <a:p>
            <a:pPr marL="857250" lvl="1" indent="-514350">
              <a:buAutoNum type="arabicPeriod"/>
            </a:pPr>
            <a:r>
              <a:rPr lang="en-IN" sz="1500" dirty="0">
                <a:latin typeface="Bodoni MT" panose="02070603080606020203" pitchFamily="18" charset="0"/>
              </a:rPr>
              <a:t>Lasso Regression</a:t>
            </a:r>
          </a:p>
          <a:p>
            <a:pPr marL="857250" lvl="1" indent="-514350">
              <a:buAutoNum type="arabicPeriod"/>
            </a:pPr>
            <a:r>
              <a:rPr lang="en-IN" sz="1500" dirty="0">
                <a:latin typeface="Bodoni MT" panose="02070603080606020203" pitchFamily="18" charset="0"/>
              </a:rPr>
              <a:t>Linear Regression</a:t>
            </a:r>
          </a:p>
          <a:p>
            <a:pPr marL="857250" lvl="1" indent="-514350">
              <a:buAutoNum type="arabicPeriod"/>
            </a:pPr>
            <a:r>
              <a:rPr lang="en-IN" sz="1500" dirty="0">
                <a:latin typeface="Bodoni MT" panose="02070603080606020203" pitchFamily="18" charset="0"/>
              </a:rPr>
              <a:t>Multilayer Perceptron Regression</a:t>
            </a:r>
          </a:p>
          <a:p>
            <a:pPr marL="857250" lvl="1" indent="-514350">
              <a:buAutoNum type="arabicPeriod"/>
            </a:pPr>
            <a:r>
              <a:rPr lang="en-IN" sz="1500" dirty="0">
                <a:latin typeface="Bodoni MT" panose="02070603080606020203" pitchFamily="18" charset="0"/>
              </a:rPr>
              <a:t>Random Forest Regression</a:t>
            </a:r>
          </a:p>
          <a:p>
            <a:pPr marL="857250" lvl="1" indent="-514350">
              <a:buAutoNum type="arabicPeriod"/>
            </a:pPr>
            <a:r>
              <a:rPr lang="en-IN" sz="1500" dirty="0">
                <a:latin typeface="Bodoni MT" panose="02070603080606020203" pitchFamily="18" charset="0"/>
              </a:rPr>
              <a:t>Ridge Regression</a:t>
            </a:r>
          </a:p>
          <a:p>
            <a:pPr marL="857250" lvl="1" indent="-514350">
              <a:buAutoNum type="arabicPeriod"/>
            </a:pPr>
            <a:r>
              <a:rPr lang="en-IN" sz="1500" dirty="0">
                <a:latin typeface="Bodoni MT" panose="02070603080606020203" pitchFamily="18" charset="0"/>
              </a:rPr>
              <a:t>Support Vector Regression</a:t>
            </a:r>
          </a:p>
          <a:p>
            <a:pPr marL="857250" lvl="1" indent="-514350">
              <a:buAutoNum type="arabicPeriod"/>
            </a:pPr>
            <a:endParaRPr lang="en-IN" sz="1200" dirty="0">
              <a:latin typeface="Bodoni MT" panose="02070603080606020203" pitchFamily="18" charset="0"/>
            </a:endParaRPr>
          </a:p>
          <a:p>
            <a:pPr marL="514350" indent="-514350">
              <a:buAutoNum type="arabicPeriod"/>
            </a:pPr>
            <a:r>
              <a:rPr lang="en-IN" sz="2000" dirty="0">
                <a:latin typeface="Bodoni MT" panose="02070603080606020203" pitchFamily="18" charset="0"/>
              </a:rPr>
              <a:t>Weather Prediction </a:t>
            </a:r>
          </a:p>
          <a:p>
            <a:pPr marL="857250" lvl="1" indent="-514350">
              <a:buAutoNum type="arabicPeriod"/>
            </a:pPr>
            <a:r>
              <a:rPr lang="en-IN" sz="1500" dirty="0">
                <a:latin typeface="Bodoni MT" panose="02070603080606020203" pitchFamily="18" charset="0"/>
              </a:rPr>
              <a:t>Rainfall Occurrence Prediction</a:t>
            </a:r>
          </a:p>
          <a:p>
            <a:pPr marL="857250" lvl="1" indent="-514350">
              <a:buAutoNum type="arabicPeriod"/>
            </a:pPr>
            <a:r>
              <a:rPr lang="en-IN" sz="1500" dirty="0">
                <a:latin typeface="Bodoni MT" panose="02070603080606020203" pitchFamily="18" charset="0"/>
              </a:rPr>
              <a:t>Weather Forecasting</a:t>
            </a:r>
          </a:p>
          <a:p>
            <a:pPr marL="514350" indent="-514350">
              <a:buAutoNum type="arabicPeriod"/>
            </a:pPr>
            <a:endParaRPr lang="en-IN" sz="1200" dirty="0">
              <a:latin typeface="Bodoni MT" panose="02070603080606020203" pitchFamily="18" charset="0"/>
            </a:endParaRPr>
          </a:p>
          <a:p>
            <a:pPr marL="0" indent="0">
              <a:buNone/>
            </a:pPr>
            <a:endParaRPr lang="en-IN" sz="1200" dirty="0">
              <a:latin typeface="Bodoni MT" panose="02070603080606020203" pitchFamily="18" charset="0"/>
            </a:endParaRPr>
          </a:p>
        </p:txBody>
      </p:sp>
      <p:cxnSp>
        <p:nvCxnSpPr>
          <p:cNvPr id="5" name="Straight Connector 4">
            <a:extLst>
              <a:ext uri="{FF2B5EF4-FFF2-40B4-BE49-F238E27FC236}">
                <a16:creationId xmlns:a16="http://schemas.microsoft.com/office/drawing/2014/main" id="{913381E8-E878-ABB9-E6E9-219C4D563B10}"/>
              </a:ext>
            </a:extLst>
          </p:cNvPr>
          <p:cNvCxnSpPr>
            <a:cxnSpLocks/>
          </p:cNvCxnSpPr>
          <p:nvPr/>
        </p:nvCxnSpPr>
        <p:spPr>
          <a:xfrm>
            <a:off x="258571" y="601120"/>
            <a:ext cx="5148580"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1CE54CCE-EC35-7F09-6057-006743F4C7ED}"/>
              </a:ext>
            </a:extLst>
          </p:cNvPr>
          <p:cNvCxnSpPr>
            <a:cxnSpLocks/>
          </p:cNvCxnSpPr>
          <p:nvPr/>
        </p:nvCxnSpPr>
        <p:spPr>
          <a:xfrm>
            <a:off x="258571" y="1168048"/>
            <a:ext cx="2497881"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683D6C43-33E5-88D4-4CB8-649F0BBC97E8}"/>
              </a:ext>
            </a:extLst>
          </p:cNvPr>
          <p:cNvCxnSpPr>
            <a:cxnSpLocks/>
          </p:cNvCxnSpPr>
          <p:nvPr/>
        </p:nvCxnSpPr>
        <p:spPr>
          <a:xfrm>
            <a:off x="3180522" y="1168048"/>
            <a:ext cx="269019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02764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B6B76-0CFF-2C7B-A623-47DE9ABADBE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EE99FF1-3FBB-A2AB-0521-A33DDE23C597}"/>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08FC7991-A994-813B-ED7F-1F03962B3983}"/>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038F3F0B-A0CC-BED3-C258-5F8F947AB50F}"/>
              </a:ext>
            </a:extLst>
          </p:cNvPr>
          <p:cNvSpPr>
            <a:spLocks noChangeArrowheads="1"/>
          </p:cNvSpPr>
          <p:nvPr/>
        </p:nvSpPr>
        <p:spPr bwMode="auto">
          <a:xfrm>
            <a:off x="196769" y="786584"/>
            <a:ext cx="6171166"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Bell MT" panose="020205030603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Bell MT" panose="02020503060305020303" pitchFamily="18" charset="0"/>
              </a:rPr>
              <a:t>2.6 Model Configuration: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ell MT" panose="02020503060305020303" pitchFamily="18" charset="0"/>
              </a:rPr>
              <a:t>Algorithm</a:t>
            </a:r>
            <a:r>
              <a:rPr kumimoji="0" lang="en-US" altLang="en-US" sz="1400" b="0" i="0" u="none" strike="noStrike" cap="none" normalizeH="0" baseline="0" dirty="0">
                <a:ln>
                  <a:noFill/>
                </a:ln>
                <a:solidFill>
                  <a:schemeClr val="tx1"/>
                </a:solidFill>
                <a:effectLst/>
                <a:latin typeface="Bell MT" panose="02020503060305020303" pitchFamily="18" charset="0"/>
              </a:rPr>
              <a:t>: Gaussian Naive Bayes with default scikit-learn parameters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ell MT" panose="02020503060305020303" pitchFamily="18" charset="0"/>
              </a:rPr>
              <a:t>Training</a:t>
            </a:r>
            <a:r>
              <a:rPr kumimoji="0" lang="en-US" altLang="en-US" sz="1400" b="0" i="0" u="none" strike="noStrike" cap="none" normalizeH="0" baseline="0" dirty="0">
                <a:ln>
                  <a:noFill/>
                </a:ln>
                <a:solidFill>
                  <a:schemeClr val="tx1"/>
                </a:solidFill>
                <a:effectLst/>
                <a:latin typeface="Bell MT" panose="02020503060305020303" pitchFamily="18" charset="0"/>
              </a:rPr>
              <a:t>: Direct fit on training data without feature scaling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Bell MT" panose="02020503060305020303" pitchFamily="18" charset="0"/>
              </a:rPr>
              <a:t>Assumptions</a:t>
            </a:r>
            <a:r>
              <a:rPr kumimoji="0" lang="en-US" altLang="en-US" sz="1400" b="0" i="0" u="none" strike="noStrike" cap="none" normalizeH="0" baseline="0" dirty="0">
                <a:ln>
                  <a:noFill/>
                </a:ln>
                <a:solidFill>
                  <a:schemeClr val="tx1"/>
                </a:solidFill>
                <a:effectLst/>
                <a:latin typeface="Bell MT" panose="02020503060305020303" pitchFamily="18" charset="0"/>
              </a:rPr>
              <a:t>: Features assumed to follow Gaussian distribution and be conditionally independent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Bell MT" panose="020205030603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Bell MT" panose="02020503060305020303" pitchFamily="18" charset="0"/>
              </a:rPr>
              <a:t>2.7 Performance Results: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Bell MT" panose="02020503060305020303" pitchFamily="18" charset="0"/>
              </a:rPr>
              <a:t>The Gaussian Naive Bayes classifier achieved exceptional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Bell MT" panose="02020503060305020303" pitchFamily="18" charset="0"/>
              </a:rPr>
              <a:t>Accuracy Score</a:t>
            </a:r>
            <a:r>
              <a:rPr kumimoji="0" lang="en-US" altLang="en-US" sz="1400" b="0" i="0" u="none" strike="noStrike" cap="none" normalizeH="0" baseline="0" dirty="0">
                <a:ln>
                  <a:noFill/>
                </a:ln>
                <a:solidFill>
                  <a:schemeClr val="tx1"/>
                </a:solidFill>
                <a:effectLst/>
                <a:latin typeface="Bell MT" panose="02020503060305020303" pitchFamily="18" charset="0"/>
              </a:rPr>
              <a:t>: 99.63% (798 correct predictions out of 802 test samples)</a:t>
            </a:r>
          </a:p>
        </p:txBody>
      </p:sp>
      <p:pic>
        <p:nvPicPr>
          <p:cNvPr id="5" name="Picture 4">
            <a:extLst>
              <a:ext uri="{FF2B5EF4-FFF2-40B4-BE49-F238E27FC236}">
                <a16:creationId xmlns:a16="http://schemas.microsoft.com/office/drawing/2014/main" id="{4B280EEC-EDCF-D498-2759-7D7EEA02AF2C}"/>
              </a:ext>
            </a:extLst>
          </p:cNvPr>
          <p:cNvPicPr>
            <a:picLocks noChangeAspect="1"/>
          </p:cNvPicPr>
          <p:nvPr/>
        </p:nvPicPr>
        <p:blipFill>
          <a:blip r:embed="rId2"/>
          <a:stretch>
            <a:fillRect/>
          </a:stretch>
        </p:blipFill>
        <p:spPr>
          <a:xfrm>
            <a:off x="1324709" y="3433406"/>
            <a:ext cx="3925329" cy="3039188"/>
          </a:xfrm>
          <a:prstGeom prst="rect">
            <a:avLst/>
          </a:prstGeom>
        </p:spPr>
      </p:pic>
    </p:spTree>
    <p:extLst>
      <p:ext uri="{BB962C8B-B14F-4D97-AF65-F5344CB8AC3E}">
        <p14:creationId xmlns:p14="http://schemas.microsoft.com/office/powerpoint/2010/main" val="2588422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784B6-BA78-51EB-00E8-3374BDA41B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59B64E-476D-6BC8-73EA-AC5BA4BEE6E6}"/>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5801FB40-1DFE-B1A0-E9FD-693727779956}"/>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9B8EFA0D-A655-7FE4-4515-63DA0A3F7FFE}"/>
              </a:ext>
            </a:extLst>
          </p:cNvPr>
          <p:cNvSpPr txBox="1"/>
          <p:nvPr/>
        </p:nvSpPr>
        <p:spPr>
          <a:xfrm>
            <a:off x="285439" y="940905"/>
            <a:ext cx="5863570" cy="461665"/>
          </a:xfrm>
          <a:prstGeom prst="rect">
            <a:avLst/>
          </a:prstGeom>
          <a:noFill/>
        </p:spPr>
        <p:txBody>
          <a:bodyPr wrap="square">
            <a:spAutoFit/>
          </a:bodyPr>
          <a:lstStyle/>
          <a:p>
            <a:r>
              <a:rPr lang="en-IN" sz="2400" b="1" dirty="0">
                <a:latin typeface="Bell MT" panose="02020503060305020303" pitchFamily="18" charset="0"/>
              </a:rPr>
              <a:t>3. K-Nearest Neighbour Classification</a:t>
            </a:r>
          </a:p>
        </p:txBody>
      </p:sp>
      <p:sp>
        <p:nvSpPr>
          <p:cNvPr id="9" name="TextBox 8">
            <a:extLst>
              <a:ext uri="{FF2B5EF4-FFF2-40B4-BE49-F238E27FC236}">
                <a16:creationId xmlns:a16="http://schemas.microsoft.com/office/drawing/2014/main" id="{EA21D4B3-444E-A171-CE88-A426EA64E943}"/>
              </a:ext>
            </a:extLst>
          </p:cNvPr>
          <p:cNvSpPr txBox="1"/>
          <p:nvPr/>
        </p:nvSpPr>
        <p:spPr>
          <a:xfrm>
            <a:off x="285439" y="1630018"/>
            <a:ext cx="6287122" cy="8063746"/>
          </a:xfrm>
          <a:prstGeom prst="rect">
            <a:avLst/>
          </a:prstGeom>
          <a:noFill/>
        </p:spPr>
        <p:txBody>
          <a:bodyPr wrap="square">
            <a:spAutoFit/>
          </a:bodyPr>
          <a:lstStyle/>
          <a:p>
            <a:r>
              <a:rPr lang="en-US" b="1" dirty="0">
                <a:latin typeface="Bell MT" panose="02020503060305020303" pitchFamily="18" charset="0"/>
              </a:rPr>
              <a:t>3.1 Introduction</a:t>
            </a:r>
          </a:p>
          <a:p>
            <a:endParaRPr lang="en-US" b="1" dirty="0">
              <a:latin typeface="Bell MT" panose="02020503060305020303" pitchFamily="18" charset="0"/>
            </a:endParaRPr>
          </a:p>
          <a:p>
            <a:pPr>
              <a:buNone/>
            </a:pPr>
            <a:r>
              <a:rPr lang="en-US" sz="1400" dirty="0">
                <a:latin typeface="Bell MT" panose="02020503060305020303" pitchFamily="18" charset="0"/>
              </a:rPr>
              <a:t>This report presents an analysis of a K-Nearest Neighbors (KNN) classification model implemented to predict rainy days based on weather parameters. The project utilizes a weather dataset containing various meteorological features to build a predictive model that can classify whether a particular day will experience rainfall or not.</a:t>
            </a:r>
          </a:p>
          <a:p>
            <a:pPr>
              <a:buNone/>
            </a:pPr>
            <a:r>
              <a:rPr lang="en-US" sz="1400" dirty="0">
                <a:latin typeface="Bell MT" panose="02020503060305020303" pitchFamily="18" charset="0"/>
              </a:rPr>
              <a:t>The implementation demonstrates the application of machine learning techniques for weather prediction, specifically using the KNN algorithm which is a simple yet effective non-parametric method for classification tasks.</a:t>
            </a:r>
          </a:p>
          <a:p>
            <a:pPr>
              <a:buNone/>
            </a:pPr>
            <a:endParaRPr lang="en-US" sz="1400" dirty="0">
              <a:latin typeface="Bell MT" panose="02020503060305020303" pitchFamily="18" charset="0"/>
            </a:endParaRPr>
          </a:p>
          <a:p>
            <a:r>
              <a:rPr lang="en-US" b="1" dirty="0">
                <a:latin typeface="Bell MT" panose="02020503060305020303" pitchFamily="18" charset="0"/>
              </a:rPr>
              <a:t>3.2 Objective</a:t>
            </a:r>
          </a:p>
          <a:p>
            <a:endParaRPr lang="en-US" b="1" dirty="0">
              <a:latin typeface="Bell MT" panose="02020503060305020303" pitchFamily="18" charset="0"/>
            </a:endParaRPr>
          </a:p>
          <a:p>
            <a:pPr marL="285750" indent="-285750">
              <a:buFont typeface="Arial" panose="020B0604020202020204" pitchFamily="34" charset="0"/>
              <a:buChar char="•"/>
            </a:pPr>
            <a:r>
              <a:rPr lang="en-US" sz="1400" dirty="0">
                <a:latin typeface="Bell MT" panose="02020503060305020303" pitchFamily="18" charset="0"/>
              </a:rPr>
              <a:t>The primary objective of this project is to:</a:t>
            </a:r>
          </a:p>
          <a:p>
            <a:pPr marL="285750" indent="-285750">
              <a:buFont typeface="Arial" panose="020B0604020202020204" pitchFamily="34" charset="0"/>
              <a:buChar char="•"/>
            </a:pPr>
            <a:r>
              <a:rPr lang="en-US" sz="1400" dirty="0">
                <a:latin typeface="Bell MT" panose="02020503060305020303" pitchFamily="18" charset="0"/>
              </a:rPr>
              <a:t>Build a classification model to predict rainy days based on weather parameters</a:t>
            </a:r>
          </a:p>
          <a:p>
            <a:pPr marL="285750" indent="-285750">
              <a:buFont typeface="Arial" panose="020B0604020202020204" pitchFamily="34" charset="0"/>
              <a:buChar char="•"/>
            </a:pPr>
            <a:r>
              <a:rPr lang="en-US" sz="1400" dirty="0">
                <a:latin typeface="Bell MT" panose="02020503060305020303" pitchFamily="18" charset="0"/>
              </a:rPr>
              <a:t>Evaluate the performance of the K-Nearest Neighbors algorithm on weather data</a:t>
            </a:r>
          </a:p>
          <a:p>
            <a:pPr marL="285750" indent="-285750">
              <a:buFont typeface="Arial" panose="020B0604020202020204" pitchFamily="34" charset="0"/>
              <a:buChar char="•"/>
            </a:pPr>
            <a:r>
              <a:rPr lang="en-US" sz="1400" dirty="0">
                <a:latin typeface="Bell MT" panose="02020503060305020303" pitchFamily="18" charset="0"/>
              </a:rPr>
              <a:t>Assess the model's accuracy in distinguishing between rainy and non-rainy days</a:t>
            </a:r>
          </a:p>
          <a:p>
            <a:pPr marL="285750" indent="-285750">
              <a:buFont typeface="Arial" panose="020B0604020202020204" pitchFamily="34" charset="0"/>
              <a:buChar char="•"/>
            </a:pPr>
            <a:r>
              <a:rPr lang="en-US" sz="1400" dirty="0">
                <a:latin typeface="Bell MT" panose="02020503060305020303" pitchFamily="18" charset="0"/>
              </a:rPr>
              <a:t>Demonstrate the practical application of KNN for meteorological prediction tasks</a:t>
            </a:r>
          </a:p>
          <a:p>
            <a:endParaRPr lang="en-US" dirty="0">
              <a:latin typeface="Bell MT" panose="02020503060305020303" pitchFamily="18" charset="0"/>
            </a:endParaRPr>
          </a:p>
          <a:p>
            <a:r>
              <a:rPr lang="en-US" b="1" dirty="0">
                <a:latin typeface="Bell MT" panose="02020503060305020303" pitchFamily="18" charset="0"/>
              </a:rPr>
              <a:t>3.3 Libraries and Modules Used</a:t>
            </a:r>
          </a:p>
          <a:p>
            <a:endParaRPr lang="en-US" b="1" dirty="0">
              <a:latin typeface="Bell MT" panose="02020503060305020303" pitchFamily="18" charset="0"/>
            </a:endParaRPr>
          </a:p>
          <a:p>
            <a:r>
              <a:rPr lang="en-US" sz="1400" dirty="0">
                <a:latin typeface="Bell MT" panose="02020503060305020303" pitchFamily="18" charset="0"/>
              </a:rPr>
              <a:t>The following Python libraries and their specific modules were utilized in this implementation:</a:t>
            </a:r>
          </a:p>
          <a:p>
            <a:pPr marL="285750" indent="-285750">
              <a:buFont typeface="Arial" panose="020B0604020202020204" pitchFamily="34" charset="0"/>
              <a:buChar char="•"/>
            </a:pPr>
            <a:r>
              <a:rPr lang="en-US" sz="1400" b="1" dirty="0">
                <a:latin typeface="Bell MT" panose="02020503060305020303" pitchFamily="18" charset="0"/>
              </a:rPr>
              <a:t>pandas</a:t>
            </a:r>
            <a:r>
              <a:rPr lang="en-US" sz="1400" dirty="0">
                <a:latin typeface="Bell MT" panose="02020503060305020303" pitchFamily="18" charset="0"/>
              </a:rPr>
              <a:t>: For data manipulation and analysis</a:t>
            </a:r>
          </a:p>
          <a:p>
            <a:pPr marL="285750" indent="-285750">
              <a:buFont typeface="Arial" panose="020B0604020202020204" pitchFamily="34" charset="0"/>
              <a:buChar char="•"/>
            </a:pPr>
            <a:r>
              <a:rPr lang="en-US" sz="1400" b="1" dirty="0">
                <a:latin typeface="Bell MT" panose="02020503060305020303" pitchFamily="18" charset="0"/>
              </a:rPr>
              <a:t>seaborn</a:t>
            </a:r>
            <a:r>
              <a:rPr lang="en-US" sz="1400" dirty="0">
                <a:latin typeface="Bell MT" panose="02020503060305020303" pitchFamily="18" charset="0"/>
              </a:rPr>
              <a:t>: For advanced data visualization and statistical plotting</a:t>
            </a:r>
          </a:p>
          <a:p>
            <a:pPr marL="285750" indent="-285750">
              <a:buFont typeface="Arial" panose="020B0604020202020204" pitchFamily="34" charset="0"/>
              <a:buChar char="•"/>
            </a:pPr>
            <a:r>
              <a:rPr lang="en-US" sz="1400" b="1" dirty="0" err="1">
                <a:latin typeface="Bell MT" panose="02020503060305020303" pitchFamily="18" charset="0"/>
              </a:rPr>
              <a:t>matplotlib.pyplot</a:t>
            </a:r>
            <a:r>
              <a:rPr lang="en-US" sz="1400" dirty="0">
                <a:latin typeface="Bell MT" panose="02020503060305020303" pitchFamily="18" charset="0"/>
              </a:rPr>
              <a:t>: For creating plots and visualizations</a:t>
            </a:r>
          </a:p>
          <a:p>
            <a:pPr marL="285750" indent="-285750">
              <a:buFont typeface="Arial" panose="020B0604020202020204" pitchFamily="34" charset="0"/>
              <a:buChar char="•"/>
            </a:pPr>
            <a:r>
              <a:rPr lang="en-US" sz="1400" b="1" dirty="0" err="1">
                <a:latin typeface="Bell MT" panose="02020503060305020303" pitchFamily="18" charset="0"/>
              </a:rPr>
              <a:t>sklearn</a:t>
            </a:r>
            <a:r>
              <a:rPr lang="en-US" sz="1400" dirty="0">
                <a:latin typeface="Bell MT" panose="02020503060305020303" pitchFamily="18" charset="0"/>
              </a:rPr>
              <a:t>: Comprehensive machine learning library containing: </a:t>
            </a:r>
          </a:p>
          <a:p>
            <a:pPr marL="742950" lvl="1" indent="-285750">
              <a:buFont typeface="Arial" panose="020B0604020202020204" pitchFamily="34" charset="0"/>
              <a:buChar char="•"/>
            </a:pPr>
            <a:r>
              <a:rPr lang="en-US" sz="1400" b="1" dirty="0" err="1">
                <a:latin typeface="Bell MT" panose="02020503060305020303" pitchFamily="18" charset="0"/>
              </a:rPr>
              <a:t>train_test_split</a:t>
            </a:r>
            <a:r>
              <a:rPr lang="en-US" sz="1400" dirty="0">
                <a:latin typeface="Bell MT" panose="02020503060305020303" pitchFamily="18" charset="0"/>
              </a:rPr>
              <a:t>: For splitting the dataset into training and testing sets</a:t>
            </a:r>
          </a:p>
          <a:p>
            <a:pPr marL="742950" lvl="1" indent="-285750">
              <a:buFont typeface="Arial" panose="020B0604020202020204" pitchFamily="34" charset="0"/>
              <a:buChar char="•"/>
            </a:pPr>
            <a:r>
              <a:rPr lang="en-US" sz="1400" b="1" dirty="0" err="1">
                <a:latin typeface="Bell MT" panose="02020503060305020303" pitchFamily="18" charset="0"/>
              </a:rPr>
              <a:t>confusion_matrix</a:t>
            </a:r>
            <a:r>
              <a:rPr lang="en-US" sz="1400" dirty="0">
                <a:latin typeface="Bell MT" panose="02020503060305020303" pitchFamily="18" charset="0"/>
              </a:rPr>
              <a:t>: For generating confusion matrix to evaluate classification performance</a:t>
            </a:r>
          </a:p>
          <a:p>
            <a:pPr marL="742950" lvl="1" indent="-285750">
              <a:buFont typeface="Arial" panose="020B0604020202020204" pitchFamily="34" charset="0"/>
              <a:buChar char="•"/>
            </a:pPr>
            <a:r>
              <a:rPr lang="en-US" sz="1400" b="1" dirty="0" err="1">
                <a:latin typeface="Bell MT" panose="02020503060305020303" pitchFamily="18" charset="0"/>
              </a:rPr>
              <a:t>accuracy_score</a:t>
            </a:r>
            <a:r>
              <a:rPr lang="en-US" sz="1400" dirty="0">
                <a:latin typeface="Bell MT" panose="02020503060305020303" pitchFamily="18" charset="0"/>
              </a:rPr>
              <a:t>: For calculating the accuracy of the model predictions</a:t>
            </a:r>
          </a:p>
          <a:p>
            <a:pPr marL="742950" lvl="1" indent="-285750">
              <a:buFont typeface="Arial" panose="020B0604020202020204" pitchFamily="34" charset="0"/>
              <a:buChar char="•"/>
            </a:pPr>
            <a:r>
              <a:rPr lang="en-US" sz="1400" b="1" dirty="0" err="1">
                <a:latin typeface="Bell MT" panose="02020503060305020303" pitchFamily="18" charset="0"/>
              </a:rPr>
              <a:t>KNeighborsClassifier</a:t>
            </a:r>
            <a:r>
              <a:rPr lang="en-US" sz="1400" dirty="0">
                <a:latin typeface="Bell MT" panose="02020503060305020303" pitchFamily="18" charset="0"/>
              </a:rPr>
              <a:t>: The main KNN algorithm implementation for classification</a:t>
            </a:r>
          </a:p>
        </p:txBody>
      </p:sp>
    </p:spTree>
    <p:extLst>
      <p:ext uri="{BB962C8B-B14F-4D97-AF65-F5344CB8AC3E}">
        <p14:creationId xmlns:p14="http://schemas.microsoft.com/office/powerpoint/2010/main" val="32547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D4BE4-C919-79CE-DD5C-06305E4DD8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3EF8A9-3828-C38A-0921-708A0E15E121}"/>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7C966DA7-C823-79EB-A085-0DE1EC12D2E2}"/>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F9B98C24-AFAD-EE94-7456-1A99A082691B}"/>
              </a:ext>
            </a:extLst>
          </p:cNvPr>
          <p:cNvSpPr txBox="1"/>
          <p:nvPr/>
        </p:nvSpPr>
        <p:spPr>
          <a:xfrm>
            <a:off x="285438" y="940905"/>
            <a:ext cx="6287121" cy="7755969"/>
          </a:xfrm>
          <a:prstGeom prst="rect">
            <a:avLst/>
          </a:prstGeom>
          <a:noFill/>
        </p:spPr>
        <p:txBody>
          <a:bodyPr wrap="square">
            <a:spAutoFit/>
          </a:bodyPr>
          <a:lstStyle/>
          <a:p>
            <a:pPr>
              <a:buNone/>
            </a:pPr>
            <a:r>
              <a:rPr lang="en-US" b="1" dirty="0">
                <a:latin typeface="Bell MT" panose="02020503060305020303" pitchFamily="18" charset="0"/>
              </a:rPr>
              <a:t>3.4 Scope and Limitations</a:t>
            </a:r>
          </a:p>
          <a:p>
            <a:pPr>
              <a:buNone/>
            </a:pPr>
            <a:endParaRPr lang="en-US" b="1" dirty="0">
              <a:latin typeface="Bell MT" panose="02020503060305020303" pitchFamily="18" charset="0"/>
            </a:endParaRPr>
          </a:p>
          <a:p>
            <a:pPr>
              <a:buNone/>
            </a:pPr>
            <a:r>
              <a:rPr lang="en-US" b="1" dirty="0">
                <a:latin typeface="Bell MT" panose="02020503060305020303" pitchFamily="18" charset="0"/>
              </a:rPr>
              <a:t>Scope:</a:t>
            </a:r>
          </a:p>
          <a:p>
            <a:pPr marL="285750" indent="-285750">
              <a:buFont typeface="Arial" panose="020B0604020202020204" pitchFamily="34" charset="0"/>
              <a:buChar char="•"/>
            </a:pPr>
            <a:r>
              <a:rPr lang="en-US" sz="1400" dirty="0">
                <a:latin typeface="Bell MT" panose="02020503060305020303" pitchFamily="18" charset="0"/>
              </a:rPr>
              <a:t>Binary classification of weather conditions (rainy vs non-rainy days)</a:t>
            </a:r>
          </a:p>
          <a:p>
            <a:pPr marL="285750" indent="-285750">
              <a:buFont typeface="Arial" panose="020B0604020202020204" pitchFamily="34" charset="0"/>
              <a:buChar char="•"/>
            </a:pPr>
            <a:r>
              <a:rPr lang="en-US" sz="1400" dirty="0">
                <a:latin typeface="Bell MT" panose="02020503060305020303" pitchFamily="18" charset="0"/>
              </a:rPr>
              <a:t>Performance evaluation using confusion matrix and accuracy metrics</a:t>
            </a:r>
          </a:p>
          <a:p>
            <a:pPr marL="285750" indent="-285750">
              <a:buFont typeface="Arial" panose="020B0604020202020204" pitchFamily="34" charset="0"/>
              <a:buChar char="•"/>
            </a:pPr>
            <a:r>
              <a:rPr lang="en-US" sz="1400" dirty="0">
                <a:latin typeface="Bell MT" panose="02020503060305020303" pitchFamily="18" charset="0"/>
              </a:rPr>
              <a:t>Hyperparameter optimization through parameter tuning</a:t>
            </a:r>
          </a:p>
          <a:p>
            <a:pPr>
              <a:buNone/>
            </a:pPr>
            <a:r>
              <a:rPr lang="en-US" b="1" dirty="0">
                <a:latin typeface="Bell MT" panose="02020503060305020303" pitchFamily="18" charset="0"/>
              </a:rPr>
              <a:t>Limitations:</a:t>
            </a:r>
          </a:p>
          <a:p>
            <a:pPr marL="285750" indent="-285750">
              <a:buFont typeface="Arial" panose="020B0604020202020204" pitchFamily="34" charset="0"/>
              <a:buChar char="•"/>
            </a:pPr>
            <a:r>
              <a:rPr lang="en-US" sz="1400" dirty="0">
                <a:latin typeface="Bell MT" panose="02020503060305020303" pitchFamily="18" charset="0"/>
              </a:rPr>
              <a:t>Limited to binary classification (rainy/non-rainy) rather than multi-class weather prediction</a:t>
            </a:r>
          </a:p>
          <a:p>
            <a:pPr marL="285750" indent="-285750">
              <a:buFont typeface="Arial" panose="020B0604020202020204" pitchFamily="34" charset="0"/>
              <a:buChar char="•"/>
            </a:pPr>
            <a:r>
              <a:rPr lang="en-US" sz="1400" dirty="0">
                <a:latin typeface="Bell MT" panose="02020503060305020303" pitchFamily="18" charset="0"/>
              </a:rPr>
              <a:t>Limited feature engineering - uses raw meteorological data without derived features</a:t>
            </a:r>
          </a:p>
          <a:p>
            <a:pPr marL="285750" indent="-285750">
              <a:buFont typeface="Arial" panose="020B0604020202020204" pitchFamily="34" charset="0"/>
              <a:buChar char="•"/>
            </a:pPr>
            <a:r>
              <a:rPr lang="en-US" sz="1400" dirty="0">
                <a:latin typeface="Bell MT" panose="02020503060305020303" pitchFamily="18" charset="0"/>
              </a:rPr>
              <a:t>Missing data handling not explicitly addressed</a:t>
            </a:r>
          </a:p>
          <a:p>
            <a:pPr>
              <a:buFont typeface="Arial" panose="020B0604020202020204" pitchFamily="34" charset="0"/>
              <a:buChar char="•"/>
            </a:pPr>
            <a:endParaRPr lang="en-US" dirty="0">
              <a:latin typeface="Bell MT" panose="02020503060305020303" pitchFamily="18" charset="0"/>
            </a:endParaRPr>
          </a:p>
          <a:p>
            <a:r>
              <a:rPr lang="en-US" b="1" dirty="0">
                <a:latin typeface="Bell MT" panose="02020503060305020303" pitchFamily="18" charset="0"/>
              </a:rPr>
              <a:t>3.5 Implementation and Results</a:t>
            </a:r>
          </a:p>
          <a:p>
            <a:endParaRPr lang="en-US" b="1" dirty="0">
              <a:latin typeface="Bell MT" panose="02020503060305020303" pitchFamily="18" charset="0"/>
            </a:endParaRPr>
          </a:p>
          <a:p>
            <a:r>
              <a:rPr lang="en-US" b="1" dirty="0">
                <a:latin typeface="Bell MT" panose="02020503060305020303" pitchFamily="18" charset="0"/>
              </a:rPr>
              <a:t>Data Preprocessing:</a:t>
            </a:r>
          </a:p>
          <a:p>
            <a:r>
              <a:rPr lang="en-US" sz="1400" dirty="0">
                <a:latin typeface="Bell MT" panose="02020503060305020303" pitchFamily="18" charset="0"/>
              </a:rPr>
              <a:t>Dataset loaded with 4,008 rows and 10 columns</a:t>
            </a:r>
          </a:p>
          <a:p>
            <a:r>
              <a:rPr lang="en-US" sz="1400" dirty="0">
                <a:latin typeface="Bell MT" panose="02020503060305020303" pitchFamily="18" charset="0"/>
              </a:rPr>
              <a:t>Feature matrix (X) created by dropping the target variable 'Rainy Days'</a:t>
            </a:r>
          </a:p>
          <a:p>
            <a:r>
              <a:rPr lang="en-US" sz="1400" dirty="0">
                <a:latin typeface="Bell MT" panose="02020503060305020303" pitchFamily="18" charset="0"/>
              </a:rPr>
              <a:t>Target variable (y) set as 'Rainy Days' column</a:t>
            </a:r>
          </a:p>
          <a:p>
            <a:r>
              <a:rPr lang="en-US" sz="1400" dirty="0">
                <a:latin typeface="Bell MT" panose="02020503060305020303" pitchFamily="18" charset="0"/>
              </a:rPr>
              <a:t>Data split using </a:t>
            </a:r>
            <a:r>
              <a:rPr lang="en-US" sz="1400" dirty="0" err="1">
                <a:latin typeface="Bell MT" panose="02020503060305020303" pitchFamily="18" charset="0"/>
              </a:rPr>
              <a:t>train_test_split</a:t>
            </a:r>
            <a:r>
              <a:rPr lang="en-US" sz="1400" dirty="0">
                <a:latin typeface="Bell MT" panose="02020503060305020303" pitchFamily="18" charset="0"/>
              </a:rPr>
              <a:t> with 80-20 ratio (</a:t>
            </a:r>
            <a:r>
              <a:rPr lang="en-US" sz="1400" dirty="0" err="1">
                <a:latin typeface="Bell MT" panose="02020503060305020303" pitchFamily="18" charset="0"/>
              </a:rPr>
              <a:t>test_size</a:t>
            </a:r>
            <a:r>
              <a:rPr lang="en-US" sz="1400" dirty="0">
                <a:latin typeface="Bell MT" panose="02020503060305020303" pitchFamily="18" charset="0"/>
              </a:rPr>
              <a:t>=0.2)</a:t>
            </a:r>
          </a:p>
          <a:p>
            <a:endParaRPr lang="en-US" sz="1400" dirty="0">
              <a:latin typeface="Bell MT" panose="02020503060305020303" pitchFamily="18" charset="0"/>
            </a:endParaRPr>
          </a:p>
          <a:p>
            <a:r>
              <a:rPr lang="en-US" b="1" dirty="0">
                <a:latin typeface="Bell MT" panose="02020503060305020303" pitchFamily="18" charset="0"/>
              </a:rPr>
              <a:t>Model Configuration and Hyperparameters:</a:t>
            </a:r>
          </a:p>
          <a:p>
            <a:r>
              <a:rPr lang="en-US" sz="1400" dirty="0">
                <a:latin typeface="Bell MT" panose="02020503060305020303" pitchFamily="18" charset="0"/>
              </a:rPr>
              <a:t>The KNN classifier was configured with the following hyperparameters:</a:t>
            </a:r>
          </a:p>
          <a:p>
            <a:r>
              <a:rPr lang="en-US" sz="1400" b="1" dirty="0" err="1">
                <a:latin typeface="Bell MT" panose="02020503060305020303" pitchFamily="18" charset="0"/>
              </a:rPr>
              <a:t>n_neighbors</a:t>
            </a:r>
            <a:r>
              <a:rPr lang="en-US" sz="1400" b="1" dirty="0">
                <a:latin typeface="Bell MT" panose="02020503060305020303" pitchFamily="18" charset="0"/>
              </a:rPr>
              <a:t> = 5</a:t>
            </a:r>
            <a:r>
              <a:rPr lang="en-US" sz="1400" dirty="0">
                <a:latin typeface="Bell MT" panose="02020503060305020303" pitchFamily="18" charset="0"/>
              </a:rPr>
              <a:t>: Uses 5 nearest neighbors for classification decision </a:t>
            </a:r>
          </a:p>
          <a:p>
            <a:pPr lvl="1"/>
            <a:r>
              <a:rPr lang="en-US" sz="1400" i="1" dirty="0">
                <a:latin typeface="Bell MT" panose="02020503060305020303" pitchFamily="18" charset="0"/>
              </a:rPr>
              <a:t>Rationale</a:t>
            </a:r>
            <a:r>
              <a:rPr lang="en-US" sz="1400" dirty="0">
                <a:latin typeface="Bell MT" panose="02020503060305020303" pitchFamily="18" charset="0"/>
              </a:rPr>
              <a:t>: Default value providing good balance between bias and variance</a:t>
            </a:r>
          </a:p>
          <a:p>
            <a:r>
              <a:rPr lang="en-US" sz="1400" b="1" dirty="0" err="1">
                <a:latin typeface="Bell MT" panose="02020503060305020303" pitchFamily="18" charset="0"/>
              </a:rPr>
              <a:t>leaf_size</a:t>
            </a:r>
            <a:r>
              <a:rPr lang="en-US" sz="1400" b="1" dirty="0">
                <a:latin typeface="Bell MT" panose="02020503060305020303" pitchFamily="18" charset="0"/>
              </a:rPr>
              <a:t> = 30</a:t>
            </a:r>
            <a:r>
              <a:rPr lang="en-US" sz="1400" dirty="0">
                <a:latin typeface="Bell MT" panose="02020503060305020303" pitchFamily="18" charset="0"/>
              </a:rPr>
              <a:t>: Controls the speed of construction and query, as well as memory usage </a:t>
            </a:r>
          </a:p>
          <a:p>
            <a:pPr lvl="1"/>
            <a:r>
              <a:rPr lang="en-US" sz="1400" i="1" dirty="0">
                <a:latin typeface="Bell MT" panose="02020503060305020303" pitchFamily="18" charset="0"/>
              </a:rPr>
              <a:t>Impact</a:t>
            </a:r>
            <a:r>
              <a:rPr lang="en-US" sz="1400" dirty="0">
                <a:latin typeface="Bell MT" panose="02020503060305020303" pitchFamily="18" charset="0"/>
              </a:rPr>
              <a:t>: Affects algorithm efficiency for large datasets</a:t>
            </a:r>
          </a:p>
          <a:p>
            <a:r>
              <a:rPr lang="en-US" sz="1400" b="1" dirty="0">
                <a:latin typeface="Bell MT" panose="02020503060305020303" pitchFamily="18" charset="0"/>
              </a:rPr>
              <a:t>p = 3</a:t>
            </a:r>
            <a:r>
              <a:rPr lang="en-US" sz="1400" dirty="0">
                <a:latin typeface="Bell MT" panose="02020503060305020303" pitchFamily="18" charset="0"/>
              </a:rPr>
              <a:t>: Uses Minkowski distance with p=3 (custom distance metric) </a:t>
            </a:r>
          </a:p>
          <a:p>
            <a:pPr lvl="1"/>
            <a:r>
              <a:rPr lang="en-US" sz="1400" i="1" dirty="0">
                <a:latin typeface="Bell MT" panose="02020503060305020303" pitchFamily="18" charset="0"/>
              </a:rPr>
              <a:t>Significance</a:t>
            </a:r>
            <a:r>
              <a:rPr lang="en-US" sz="1400" dirty="0">
                <a:latin typeface="Bell MT" panose="02020503060305020303" pitchFamily="18" charset="0"/>
              </a:rPr>
              <a:t>: Deviates from standard Euclidean (p=2) or Manhattan (p=1) distance</a:t>
            </a:r>
          </a:p>
          <a:p>
            <a:pPr lvl="1"/>
            <a:r>
              <a:rPr lang="en-US" sz="1400" i="1" dirty="0">
                <a:latin typeface="Bell MT" panose="02020503060305020303" pitchFamily="18" charset="0"/>
              </a:rPr>
              <a:t>Effect</a:t>
            </a:r>
            <a:r>
              <a:rPr lang="en-US" sz="1400" dirty="0">
                <a:latin typeface="Bell MT" panose="02020503060305020303" pitchFamily="18" charset="0"/>
              </a:rPr>
              <a:t>: Provide better discrimination for this weather dataset</a:t>
            </a:r>
          </a:p>
          <a:p>
            <a:pPr>
              <a:buFont typeface="Arial" panose="020B0604020202020204" pitchFamily="34" charset="0"/>
              <a:buChar char="•"/>
            </a:pPr>
            <a:endParaRPr lang="en-US" sz="1400" dirty="0">
              <a:latin typeface="Bell MT" panose="02020503060305020303" pitchFamily="18" charset="0"/>
            </a:endParaRPr>
          </a:p>
        </p:txBody>
      </p:sp>
    </p:spTree>
    <p:extLst>
      <p:ext uri="{BB962C8B-B14F-4D97-AF65-F5344CB8AC3E}">
        <p14:creationId xmlns:p14="http://schemas.microsoft.com/office/powerpoint/2010/main" val="148369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56F29-0DC0-1BB5-B30E-FF57CE538A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AC120C4-566B-8CFE-8524-0FF99C22663B}"/>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13223EE4-C625-C0AA-0CF9-A2A202E777E3}"/>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059C4DB3-AD77-70D6-9A28-D1A5C86031FB}"/>
              </a:ext>
            </a:extLst>
          </p:cNvPr>
          <p:cNvSpPr txBox="1"/>
          <p:nvPr/>
        </p:nvSpPr>
        <p:spPr>
          <a:xfrm>
            <a:off x="285439" y="940905"/>
            <a:ext cx="6287120" cy="738664"/>
          </a:xfrm>
          <a:prstGeom prst="rect">
            <a:avLst/>
          </a:prstGeom>
          <a:noFill/>
        </p:spPr>
        <p:txBody>
          <a:bodyPr wrap="square">
            <a:spAutoFit/>
          </a:bodyPr>
          <a:lstStyle/>
          <a:p>
            <a:r>
              <a:rPr lang="en-US" sz="1400" b="1" dirty="0">
                <a:latin typeface="Bell MT" panose="02020503060305020303" pitchFamily="18" charset="0"/>
              </a:rPr>
              <a:t>weights = 'uniform'</a:t>
            </a:r>
            <a:r>
              <a:rPr lang="en-US" sz="1400" dirty="0">
                <a:latin typeface="Bell MT" panose="02020503060305020303" pitchFamily="18" charset="0"/>
              </a:rPr>
              <a:t>: All neighbors weighted equally (default)</a:t>
            </a:r>
          </a:p>
          <a:p>
            <a:r>
              <a:rPr lang="en-US" sz="1400" b="1" dirty="0">
                <a:latin typeface="Bell MT" panose="02020503060305020303" pitchFamily="18" charset="0"/>
              </a:rPr>
              <a:t>algorithm = 'auto'</a:t>
            </a:r>
            <a:r>
              <a:rPr lang="en-US" sz="1400" dirty="0">
                <a:latin typeface="Bell MT" panose="02020503060305020303" pitchFamily="18" charset="0"/>
              </a:rPr>
              <a:t>: Automatically selects the best algorithm for the dataset</a:t>
            </a:r>
          </a:p>
          <a:p>
            <a:r>
              <a:rPr lang="en-US" sz="1400" b="1" dirty="0">
                <a:latin typeface="Bell MT" panose="02020503060305020303" pitchFamily="18" charset="0"/>
              </a:rPr>
              <a:t>metric = '</a:t>
            </a:r>
            <a:r>
              <a:rPr lang="en-US" sz="1400" b="1" dirty="0" err="1">
                <a:latin typeface="Bell MT" panose="02020503060305020303" pitchFamily="18" charset="0"/>
              </a:rPr>
              <a:t>minkowski</a:t>
            </a:r>
            <a:r>
              <a:rPr lang="en-US" sz="1400" b="1" dirty="0">
                <a:latin typeface="Bell MT" panose="02020503060305020303" pitchFamily="18" charset="0"/>
              </a:rPr>
              <a:t>'</a:t>
            </a:r>
            <a:r>
              <a:rPr lang="en-US" sz="1400" dirty="0">
                <a:latin typeface="Bell MT" panose="02020503060305020303" pitchFamily="18" charset="0"/>
              </a:rPr>
              <a:t>: Distance metric used for neighbor calculation</a:t>
            </a:r>
          </a:p>
        </p:txBody>
      </p:sp>
      <p:pic>
        <p:nvPicPr>
          <p:cNvPr id="7" name="Picture 6">
            <a:extLst>
              <a:ext uri="{FF2B5EF4-FFF2-40B4-BE49-F238E27FC236}">
                <a16:creationId xmlns:a16="http://schemas.microsoft.com/office/drawing/2014/main" id="{C3C0C849-1400-A2BA-A787-347237DC5221}"/>
              </a:ext>
            </a:extLst>
          </p:cNvPr>
          <p:cNvPicPr>
            <a:picLocks noChangeAspect="1"/>
          </p:cNvPicPr>
          <p:nvPr/>
        </p:nvPicPr>
        <p:blipFill>
          <a:blip r:embed="rId2"/>
          <a:stretch>
            <a:fillRect/>
          </a:stretch>
        </p:blipFill>
        <p:spPr>
          <a:xfrm>
            <a:off x="1406600" y="4041576"/>
            <a:ext cx="4044795" cy="3137127"/>
          </a:xfrm>
          <a:prstGeom prst="rect">
            <a:avLst/>
          </a:prstGeom>
        </p:spPr>
      </p:pic>
      <p:sp>
        <p:nvSpPr>
          <p:cNvPr id="9" name="TextBox 8">
            <a:extLst>
              <a:ext uri="{FF2B5EF4-FFF2-40B4-BE49-F238E27FC236}">
                <a16:creationId xmlns:a16="http://schemas.microsoft.com/office/drawing/2014/main" id="{1196C213-4534-863B-9D2E-947DE0823160}"/>
              </a:ext>
            </a:extLst>
          </p:cNvPr>
          <p:cNvSpPr txBox="1"/>
          <p:nvPr/>
        </p:nvSpPr>
        <p:spPr>
          <a:xfrm>
            <a:off x="285438" y="1922742"/>
            <a:ext cx="6287120" cy="1723549"/>
          </a:xfrm>
          <a:prstGeom prst="rect">
            <a:avLst/>
          </a:prstGeom>
          <a:noFill/>
        </p:spPr>
        <p:txBody>
          <a:bodyPr wrap="square">
            <a:spAutoFit/>
          </a:bodyPr>
          <a:lstStyle/>
          <a:p>
            <a:pPr>
              <a:buNone/>
            </a:pPr>
            <a:r>
              <a:rPr lang="en-US" b="1" dirty="0">
                <a:latin typeface="Bell MT" panose="02020503060305020303" pitchFamily="18" charset="0"/>
              </a:rPr>
              <a:t>3.6 Results </a:t>
            </a:r>
          </a:p>
          <a:p>
            <a:pPr>
              <a:buNone/>
            </a:pPr>
            <a:r>
              <a:rPr lang="en-US" b="1" dirty="0">
                <a:latin typeface="Bell MT" panose="02020503060305020303" pitchFamily="18" charset="0"/>
              </a:rPr>
              <a:t>Performance Metrics:</a:t>
            </a:r>
          </a:p>
          <a:p>
            <a:pPr marL="285750" indent="-285750">
              <a:buFont typeface="Arial" panose="020B0604020202020204" pitchFamily="34" charset="0"/>
              <a:buChar char="•"/>
            </a:pPr>
            <a:r>
              <a:rPr lang="en-US" sz="1400" b="1" dirty="0">
                <a:latin typeface="Bell MT" panose="02020503060305020303" pitchFamily="18" charset="0"/>
              </a:rPr>
              <a:t>Overall Accuracy</a:t>
            </a:r>
            <a:r>
              <a:rPr lang="en-US" sz="1400" dirty="0">
                <a:latin typeface="Bell MT" panose="02020503060305020303" pitchFamily="18" charset="0"/>
              </a:rPr>
              <a:t>: 95.39%</a:t>
            </a:r>
          </a:p>
          <a:p>
            <a:pPr marL="285750" indent="-285750">
              <a:buFont typeface="Arial" panose="020B0604020202020204" pitchFamily="34" charset="0"/>
              <a:buChar char="•"/>
            </a:pPr>
            <a:r>
              <a:rPr lang="en-US" sz="1400" b="1" dirty="0">
                <a:latin typeface="Bell MT" panose="02020503060305020303" pitchFamily="18" charset="0"/>
              </a:rPr>
              <a:t>True Negatives (No Rain correctly predicted)</a:t>
            </a:r>
            <a:r>
              <a:rPr lang="en-US" sz="1400" dirty="0">
                <a:latin typeface="Bell MT" panose="02020503060305020303" pitchFamily="18" charset="0"/>
              </a:rPr>
              <a:t>: 651</a:t>
            </a:r>
          </a:p>
          <a:p>
            <a:pPr marL="285750" indent="-285750">
              <a:buFont typeface="Arial" panose="020B0604020202020204" pitchFamily="34" charset="0"/>
              <a:buChar char="•"/>
            </a:pPr>
            <a:r>
              <a:rPr lang="en-US" sz="1400" b="1" dirty="0">
                <a:latin typeface="Bell MT" panose="02020503060305020303" pitchFamily="18" charset="0"/>
              </a:rPr>
              <a:t>False Positives (Incorrectly predicted rain)</a:t>
            </a:r>
            <a:r>
              <a:rPr lang="en-US" sz="1400" dirty="0">
                <a:latin typeface="Bell MT" panose="02020503060305020303" pitchFamily="18" charset="0"/>
              </a:rPr>
              <a:t>: 6</a:t>
            </a:r>
          </a:p>
          <a:p>
            <a:pPr marL="285750" indent="-285750">
              <a:buFont typeface="Arial" panose="020B0604020202020204" pitchFamily="34" charset="0"/>
              <a:buChar char="•"/>
            </a:pPr>
            <a:r>
              <a:rPr lang="en-US" sz="1400" b="1" dirty="0">
                <a:latin typeface="Bell MT" panose="02020503060305020303" pitchFamily="18" charset="0"/>
              </a:rPr>
              <a:t>False Negatives (Missed rainy days)</a:t>
            </a:r>
            <a:r>
              <a:rPr lang="en-US" sz="1400" dirty="0">
                <a:latin typeface="Bell MT" panose="02020503060305020303" pitchFamily="18" charset="0"/>
              </a:rPr>
              <a:t>: 31</a:t>
            </a:r>
          </a:p>
          <a:p>
            <a:pPr marL="285750" indent="-285750">
              <a:buFont typeface="Arial" panose="020B0604020202020204" pitchFamily="34" charset="0"/>
              <a:buChar char="•"/>
            </a:pPr>
            <a:r>
              <a:rPr lang="en-US" sz="1400" b="1" dirty="0">
                <a:latin typeface="Bell MT" panose="02020503060305020303" pitchFamily="18" charset="0"/>
              </a:rPr>
              <a:t>True Positives (Correctly predicted rain)</a:t>
            </a:r>
            <a:r>
              <a:rPr lang="en-US" sz="1400" dirty="0">
                <a:latin typeface="Bell MT" panose="02020503060305020303" pitchFamily="18" charset="0"/>
              </a:rPr>
              <a:t>: 114</a:t>
            </a:r>
          </a:p>
        </p:txBody>
      </p:sp>
    </p:spTree>
    <p:extLst>
      <p:ext uri="{BB962C8B-B14F-4D97-AF65-F5344CB8AC3E}">
        <p14:creationId xmlns:p14="http://schemas.microsoft.com/office/powerpoint/2010/main" val="4108228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E2152-97D0-D737-9E0C-B08FFD2319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116025-9247-5AC5-3321-4C3225579310}"/>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1FC2FD33-0454-41B0-4769-A5348A45C522}"/>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4C61EF79-E2EF-9789-FD23-EEDB9AE403D3}"/>
              </a:ext>
            </a:extLst>
          </p:cNvPr>
          <p:cNvSpPr txBox="1"/>
          <p:nvPr/>
        </p:nvSpPr>
        <p:spPr>
          <a:xfrm>
            <a:off x="285439" y="900486"/>
            <a:ext cx="5572022" cy="461665"/>
          </a:xfrm>
          <a:prstGeom prst="rect">
            <a:avLst/>
          </a:prstGeom>
          <a:noFill/>
        </p:spPr>
        <p:txBody>
          <a:bodyPr wrap="square">
            <a:spAutoFit/>
          </a:bodyPr>
          <a:lstStyle/>
          <a:p>
            <a:r>
              <a:rPr lang="en-IN" sz="2400" b="1" dirty="0">
                <a:latin typeface="Bell MT" panose="02020503060305020303" pitchFamily="18" charset="0"/>
              </a:rPr>
              <a:t>4. Logistic Regression Classifier</a:t>
            </a:r>
          </a:p>
        </p:txBody>
      </p:sp>
      <p:sp>
        <p:nvSpPr>
          <p:cNvPr id="7" name="TextBox 6">
            <a:extLst>
              <a:ext uri="{FF2B5EF4-FFF2-40B4-BE49-F238E27FC236}">
                <a16:creationId xmlns:a16="http://schemas.microsoft.com/office/drawing/2014/main" id="{5AF61A72-7002-9269-6749-3FDE6EE44916}"/>
              </a:ext>
            </a:extLst>
          </p:cNvPr>
          <p:cNvSpPr txBox="1"/>
          <p:nvPr/>
        </p:nvSpPr>
        <p:spPr>
          <a:xfrm>
            <a:off x="285440" y="1573787"/>
            <a:ext cx="6287120" cy="8032968"/>
          </a:xfrm>
          <a:prstGeom prst="rect">
            <a:avLst/>
          </a:prstGeom>
          <a:noFill/>
        </p:spPr>
        <p:txBody>
          <a:bodyPr wrap="square">
            <a:spAutoFit/>
          </a:bodyPr>
          <a:lstStyle/>
          <a:p>
            <a:pPr>
              <a:buNone/>
            </a:pPr>
            <a:r>
              <a:rPr lang="en-US" b="1" dirty="0">
                <a:latin typeface="Bell MT" panose="02020503060305020303" pitchFamily="18" charset="0"/>
              </a:rPr>
              <a:t>4.1 Introduction</a:t>
            </a:r>
          </a:p>
          <a:p>
            <a:pPr>
              <a:buNone/>
            </a:pPr>
            <a:r>
              <a:rPr lang="en-US" sz="1400" dirty="0">
                <a:latin typeface="Bell MT" panose="02020503060305020303" pitchFamily="18" charset="0"/>
              </a:rPr>
              <a:t>This report presents an analysis of a logistic regression classification model applied to weather data prediction. The project implements a binary classification system to predict rainy days using various meteorological features including temperature, humidity, rainfall, and evapotranspiration data. The model demonstrates the application of supervised machine learning techniques for weather pattern recognition and prediction.</a:t>
            </a:r>
          </a:p>
          <a:p>
            <a:pPr>
              <a:buNone/>
            </a:pPr>
            <a:endParaRPr lang="en-US" sz="1400" dirty="0">
              <a:latin typeface="Bell MT" panose="02020503060305020303" pitchFamily="18" charset="0"/>
            </a:endParaRPr>
          </a:p>
          <a:p>
            <a:r>
              <a:rPr lang="en-US" b="1" dirty="0">
                <a:latin typeface="Bell MT" panose="02020503060305020303" pitchFamily="18" charset="0"/>
              </a:rPr>
              <a:t>4.2 Objective</a:t>
            </a:r>
          </a:p>
          <a:p>
            <a:pPr marL="285750" indent="-285750">
              <a:buFont typeface="Arial" panose="020B0604020202020204" pitchFamily="34" charset="0"/>
              <a:buChar char="•"/>
            </a:pPr>
            <a:r>
              <a:rPr lang="en-US" sz="1400" dirty="0">
                <a:latin typeface="Bell MT" panose="02020503060305020303" pitchFamily="18" charset="0"/>
              </a:rPr>
              <a:t>The primary objective of this project is to develop a predictive model that can accurately classify whether a given day will have rainfall (rainy days) based on historical weather parameters. Specifically, the model aims to:</a:t>
            </a:r>
          </a:p>
          <a:p>
            <a:pPr marL="285750" indent="-285750">
              <a:buFont typeface="Arial" panose="020B0604020202020204" pitchFamily="34" charset="0"/>
              <a:buChar char="•"/>
            </a:pPr>
            <a:r>
              <a:rPr lang="en-US" sz="1400" dirty="0">
                <a:latin typeface="Bell MT" panose="02020503060305020303" pitchFamily="18" charset="0"/>
              </a:rPr>
              <a:t>Predict the occurrence of rainy days using meteorological features</a:t>
            </a:r>
          </a:p>
          <a:p>
            <a:pPr marL="285750" indent="-285750">
              <a:buFont typeface="Arial" panose="020B0604020202020204" pitchFamily="34" charset="0"/>
              <a:buChar char="•"/>
            </a:pPr>
            <a:r>
              <a:rPr lang="en-US" sz="1400" dirty="0">
                <a:latin typeface="Bell MT" panose="02020503060305020303" pitchFamily="18" charset="0"/>
              </a:rPr>
              <a:t>Achieve high classification accuracy for weather prediction</a:t>
            </a:r>
          </a:p>
          <a:p>
            <a:pPr marL="285750" indent="-285750">
              <a:buFont typeface="Arial" panose="020B0604020202020204" pitchFamily="34" charset="0"/>
              <a:buChar char="•"/>
            </a:pPr>
            <a:r>
              <a:rPr lang="en-US" sz="1400" dirty="0">
                <a:latin typeface="Bell MT" panose="02020503060305020303" pitchFamily="18" charset="0"/>
              </a:rPr>
              <a:t>Demonstrate the effectiveness of logistic regression for binary weather classification</a:t>
            </a:r>
          </a:p>
          <a:p>
            <a:pPr marL="285750" indent="-285750">
              <a:buFont typeface="Arial" panose="020B0604020202020204" pitchFamily="34" charset="0"/>
              <a:buChar char="•"/>
            </a:pPr>
            <a:r>
              <a:rPr lang="en-US" sz="1400" dirty="0">
                <a:latin typeface="Bell MT" panose="02020503060305020303" pitchFamily="18" charset="0"/>
              </a:rPr>
              <a:t>Provide a reliable tool for weather forecasting applications</a:t>
            </a:r>
          </a:p>
          <a:p>
            <a:endParaRPr lang="en-US" sz="1400" dirty="0">
              <a:latin typeface="Bell MT" panose="02020503060305020303" pitchFamily="18" charset="0"/>
            </a:endParaRPr>
          </a:p>
          <a:p>
            <a:r>
              <a:rPr lang="en-IN" b="1" dirty="0">
                <a:latin typeface="Bell MT" panose="02020503060305020303" pitchFamily="18" charset="0"/>
              </a:rPr>
              <a:t>4.3 Libraries &amp; Modules Used</a:t>
            </a:r>
          </a:p>
          <a:p>
            <a:r>
              <a:rPr lang="en-IN" sz="1400" dirty="0">
                <a:latin typeface="Bell MT" panose="02020503060305020303" pitchFamily="18" charset="0"/>
              </a:rPr>
              <a:t>The following Python libraries and modules were utilized in this implementation:</a:t>
            </a:r>
          </a:p>
          <a:p>
            <a:r>
              <a:rPr lang="en-IN" sz="1400" b="1" dirty="0">
                <a:latin typeface="Bell MT" panose="02020503060305020303" pitchFamily="18" charset="0"/>
              </a:rPr>
              <a:t>Data Manipulation and Analysis</a:t>
            </a:r>
          </a:p>
          <a:p>
            <a:pPr marL="285750" indent="-285750">
              <a:buFont typeface="Arial" panose="020B0604020202020204" pitchFamily="34" charset="0"/>
              <a:buChar char="•"/>
            </a:pPr>
            <a:r>
              <a:rPr lang="en-IN" sz="1400" b="1" dirty="0">
                <a:latin typeface="Bell MT" panose="02020503060305020303" pitchFamily="18" charset="0"/>
              </a:rPr>
              <a:t>pandas</a:t>
            </a:r>
            <a:r>
              <a:rPr lang="en-IN" sz="1400" dirty="0">
                <a:latin typeface="Bell MT" panose="02020503060305020303" pitchFamily="18" charset="0"/>
              </a:rPr>
              <a:t>: For data loading, manipulation, and </a:t>
            </a:r>
            <a:r>
              <a:rPr lang="en-IN" sz="1400" dirty="0" err="1">
                <a:latin typeface="Bell MT" panose="02020503060305020303" pitchFamily="18" charset="0"/>
              </a:rPr>
              <a:t>DataFrame</a:t>
            </a:r>
            <a:r>
              <a:rPr lang="en-IN" sz="1400" dirty="0">
                <a:latin typeface="Bell MT" panose="02020503060305020303" pitchFamily="18" charset="0"/>
              </a:rPr>
              <a:t> operations</a:t>
            </a:r>
          </a:p>
          <a:p>
            <a:pPr marL="285750" indent="-285750">
              <a:buFont typeface="Arial" panose="020B0604020202020204" pitchFamily="34" charset="0"/>
              <a:buChar char="•"/>
            </a:pPr>
            <a:r>
              <a:rPr lang="en-IN" sz="1400" b="1" dirty="0" err="1">
                <a:latin typeface="Bell MT" panose="02020503060305020303" pitchFamily="18" charset="0"/>
              </a:rPr>
              <a:t>numpy</a:t>
            </a:r>
            <a:r>
              <a:rPr lang="en-IN" sz="1400" dirty="0">
                <a:latin typeface="Bell MT" panose="02020503060305020303" pitchFamily="18" charset="0"/>
              </a:rPr>
              <a:t>: For numerical computations and array operations</a:t>
            </a:r>
          </a:p>
          <a:p>
            <a:r>
              <a:rPr lang="en-IN" sz="1400" b="1" dirty="0">
                <a:latin typeface="Bell MT" panose="02020503060305020303" pitchFamily="18" charset="0"/>
              </a:rPr>
              <a:t>Machine Learning</a:t>
            </a:r>
          </a:p>
          <a:p>
            <a:pPr marL="285750" indent="-285750">
              <a:buFont typeface="Arial" panose="020B0604020202020204" pitchFamily="34" charset="0"/>
              <a:buChar char="•"/>
            </a:pPr>
            <a:r>
              <a:rPr lang="en-IN" sz="1400" b="1" dirty="0" err="1">
                <a:latin typeface="Bell MT" panose="02020503060305020303" pitchFamily="18" charset="0"/>
              </a:rPr>
              <a:t>sklearn.linear_model.LogisticRegression</a:t>
            </a:r>
            <a:r>
              <a:rPr lang="en-IN" sz="1400" dirty="0">
                <a:latin typeface="Bell MT" panose="02020503060305020303" pitchFamily="18" charset="0"/>
              </a:rPr>
              <a:t>: Core logistic regression algorithm</a:t>
            </a:r>
          </a:p>
          <a:p>
            <a:pPr marL="285750" indent="-285750">
              <a:buFont typeface="Arial" panose="020B0604020202020204" pitchFamily="34" charset="0"/>
              <a:buChar char="•"/>
            </a:pPr>
            <a:r>
              <a:rPr lang="en-IN" sz="1400" b="1" dirty="0" err="1">
                <a:latin typeface="Bell MT" panose="02020503060305020303" pitchFamily="18" charset="0"/>
              </a:rPr>
              <a:t>sklearn.model_selection.train_test_split</a:t>
            </a:r>
            <a:r>
              <a:rPr lang="en-IN" sz="1400" dirty="0">
                <a:latin typeface="Bell MT" panose="02020503060305020303" pitchFamily="18" charset="0"/>
              </a:rPr>
              <a:t>: For splitting dataset into training and testing sets</a:t>
            </a:r>
          </a:p>
          <a:p>
            <a:pPr marL="285750" indent="-285750">
              <a:buFont typeface="Arial" panose="020B0604020202020204" pitchFamily="34" charset="0"/>
              <a:buChar char="•"/>
            </a:pPr>
            <a:r>
              <a:rPr lang="en-IN" sz="1400" b="1" dirty="0" err="1">
                <a:latin typeface="Bell MT" panose="02020503060305020303" pitchFamily="18" charset="0"/>
              </a:rPr>
              <a:t>sklearn.metrics.accuracy_score</a:t>
            </a:r>
            <a:r>
              <a:rPr lang="en-IN" sz="1400" dirty="0">
                <a:latin typeface="Bell MT" panose="02020503060305020303" pitchFamily="18" charset="0"/>
              </a:rPr>
              <a:t>: For model performance evaluation</a:t>
            </a:r>
          </a:p>
          <a:p>
            <a:pPr marL="285750" indent="-285750">
              <a:buFont typeface="Arial" panose="020B0604020202020204" pitchFamily="34" charset="0"/>
              <a:buChar char="•"/>
            </a:pPr>
            <a:r>
              <a:rPr lang="en-IN" sz="1400" b="1" dirty="0" err="1">
                <a:latin typeface="Bell MT" panose="02020503060305020303" pitchFamily="18" charset="0"/>
              </a:rPr>
              <a:t>sklearn.metrics.confusion_matrix</a:t>
            </a:r>
            <a:r>
              <a:rPr lang="en-IN" sz="1400" dirty="0">
                <a:latin typeface="Bell MT" panose="02020503060305020303" pitchFamily="18" charset="0"/>
              </a:rPr>
              <a:t>: For detailed classification analysis</a:t>
            </a:r>
          </a:p>
          <a:p>
            <a:r>
              <a:rPr lang="en-IN" sz="1400" b="1" dirty="0">
                <a:latin typeface="Bell MT" panose="02020503060305020303" pitchFamily="18" charset="0"/>
              </a:rPr>
              <a:t>Data Visualization</a:t>
            </a:r>
          </a:p>
          <a:p>
            <a:pPr marL="285750" indent="-285750">
              <a:buFont typeface="Arial" panose="020B0604020202020204" pitchFamily="34" charset="0"/>
              <a:buChar char="•"/>
            </a:pPr>
            <a:r>
              <a:rPr lang="en-IN" sz="1400" b="1" dirty="0" err="1">
                <a:latin typeface="Bell MT" panose="02020503060305020303" pitchFamily="18" charset="0"/>
              </a:rPr>
              <a:t>matplotlib.pyplot</a:t>
            </a:r>
            <a:r>
              <a:rPr lang="en-IN" sz="1400" dirty="0">
                <a:latin typeface="Bell MT" panose="02020503060305020303" pitchFamily="18" charset="0"/>
              </a:rPr>
              <a:t>: For basic plotting and visualization</a:t>
            </a:r>
          </a:p>
          <a:p>
            <a:pPr marL="285750" indent="-285750">
              <a:buFont typeface="Arial" panose="020B0604020202020204" pitchFamily="34" charset="0"/>
              <a:buChar char="•"/>
            </a:pPr>
            <a:r>
              <a:rPr lang="en-IN" sz="1400" b="1" dirty="0">
                <a:latin typeface="Bell MT" panose="02020503060305020303" pitchFamily="18" charset="0"/>
              </a:rPr>
              <a:t>seaborn</a:t>
            </a:r>
            <a:r>
              <a:rPr lang="en-IN" sz="1400" dirty="0">
                <a:latin typeface="Bell MT" panose="02020503060305020303" pitchFamily="18" charset="0"/>
              </a:rPr>
              <a:t>: For enhanced statistical visualizations, particularly the confusion matrix heatmap</a:t>
            </a:r>
          </a:p>
          <a:p>
            <a:endParaRPr lang="en-US" sz="1400" dirty="0">
              <a:latin typeface="Bell MT" panose="02020503060305020303" pitchFamily="18" charset="0"/>
            </a:endParaRPr>
          </a:p>
          <a:p>
            <a:pPr>
              <a:buNone/>
            </a:pPr>
            <a:endParaRPr lang="en-US" sz="1400" dirty="0">
              <a:latin typeface="Bell MT" panose="02020503060305020303" pitchFamily="18" charset="0"/>
            </a:endParaRPr>
          </a:p>
        </p:txBody>
      </p:sp>
    </p:spTree>
    <p:extLst>
      <p:ext uri="{BB962C8B-B14F-4D97-AF65-F5344CB8AC3E}">
        <p14:creationId xmlns:p14="http://schemas.microsoft.com/office/powerpoint/2010/main" val="2370527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0C32D-7A3D-15B1-6C12-B570E37E4A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8C205E-0582-08D1-1361-91DE7861FD30}"/>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B6A108B8-62A5-5C92-03D2-A7E31AA3493A}"/>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732D6EE5-E222-D0B3-EED2-56B9968F3079}"/>
              </a:ext>
            </a:extLst>
          </p:cNvPr>
          <p:cNvSpPr txBox="1"/>
          <p:nvPr/>
        </p:nvSpPr>
        <p:spPr>
          <a:xfrm>
            <a:off x="285439" y="940906"/>
            <a:ext cx="6287121" cy="5909310"/>
          </a:xfrm>
          <a:prstGeom prst="rect">
            <a:avLst/>
          </a:prstGeom>
          <a:noFill/>
        </p:spPr>
        <p:txBody>
          <a:bodyPr wrap="square">
            <a:spAutoFit/>
          </a:bodyPr>
          <a:lstStyle/>
          <a:p>
            <a:pPr>
              <a:buNone/>
            </a:pPr>
            <a:r>
              <a:rPr lang="en-US" b="1" dirty="0">
                <a:latin typeface="Bell MT" panose="02020503060305020303" pitchFamily="18" charset="0"/>
              </a:rPr>
              <a:t>4.4 Scope and Limitations</a:t>
            </a:r>
          </a:p>
          <a:p>
            <a:pPr>
              <a:buNone/>
            </a:pPr>
            <a:r>
              <a:rPr lang="en-US" b="1" dirty="0">
                <a:latin typeface="Bell MT" panose="02020503060305020303" pitchFamily="18" charset="0"/>
              </a:rPr>
              <a:t>Scope</a:t>
            </a:r>
          </a:p>
          <a:p>
            <a:pPr marL="285750" indent="-285750">
              <a:buFont typeface="Arial" panose="020B0604020202020204" pitchFamily="34" charset="0"/>
              <a:buChar char="•"/>
            </a:pPr>
            <a:r>
              <a:rPr lang="en-US" sz="1400" b="1" dirty="0">
                <a:latin typeface="Bell MT" panose="02020503060305020303" pitchFamily="18" charset="0"/>
              </a:rPr>
              <a:t>Feature Set</a:t>
            </a:r>
            <a:r>
              <a:rPr lang="en-US" sz="1400" dirty="0">
                <a:latin typeface="Bell MT" panose="02020503060305020303" pitchFamily="18" charset="0"/>
              </a:rPr>
              <a:t>: Utilizes 9 meteorological features including temperature (Max, Min), humidity (Morning, Evening), rainfall, and evapotranspiration data</a:t>
            </a:r>
          </a:p>
          <a:p>
            <a:pPr marL="285750" indent="-285750">
              <a:buFont typeface="Arial" panose="020B0604020202020204" pitchFamily="34" charset="0"/>
              <a:buChar char="•"/>
            </a:pPr>
            <a:r>
              <a:rPr lang="en-US" sz="1400" b="1" dirty="0">
                <a:latin typeface="Bell MT" panose="02020503060305020303" pitchFamily="18" charset="0"/>
              </a:rPr>
              <a:t>Classification Type</a:t>
            </a:r>
            <a:r>
              <a:rPr lang="en-US" sz="1400" dirty="0">
                <a:latin typeface="Bell MT" panose="02020503060305020303" pitchFamily="18" charset="0"/>
              </a:rPr>
              <a:t>: Binary classification for predicting rainy days</a:t>
            </a:r>
          </a:p>
          <a:p>
            <a:pPr>
              <a:buNone/>
            </a:pPr>
            <a:r>
              <a:rPr lang="en-US" b="1" dirty="0">
                <a:latin typeface="Bell MT" panose="02020503060305020303" pitchFamily="18" charset="0"/>
              </a:rPr>
              <a:t>Limitations</a:t>
            </a:r>
          </a:p>
          <a:p>
            <a:pPr marL="285750" indent="-285750">
              <a:buFont typeface="Arial" panose="020B0604020202020204" pitchFamily="34" charset="0"/>
              <a:buChar char="•"/>
            </a:pPr>
            <a:r>
              <a:rPr lang="en-US" sz="1400" b="1" dirty="0">
                <a:latin typeface="Bell MT" panose="02020503060305020303" pitchFamily="18" charset="0"/>
              </a:rPr>
              <a:t>Binary Classification</a:t>
            </a:r>
            <a:r>
              <a:rPr lang="en-US" sz="1400" dirty="0">
                <a:latin typeface="Bell MT" panose="02020503060305020303" pitchFamily="18" charset="0"/>
              </a:rPr>
              <a:t>: Only predicts presence/absence of rain, not rainfall intensity</a:t>
            </a:r>
          </a:p>
          <a:p>
            <a:pPr marL="285750" indent="-285750">
              <a:buFont typeface="Arial" panose="020B0604020202020204" pitchFamily="34" charset="0"/>
              <a:buChar char="•"/>
            </a:pPr>
            <a:r>
              <a:rPr lang="en-US" sz="1400" b="1" dirty="0">
                <a:latin typeface="Bell MT" panose="02020503060305020303" pitchFamily="18" charset="0"/>
              </a:rPr>
              <a:t>Temporal Dependencies</a:t>
            </a:r>
            <a:r>
              <a:rPr lang="en-US" sz="1400" dirty="0">
                <a:latin typeface="Bell MT" panose="02020503060305020303" pitchFamily="18" charset="0"/>
              </a:rPr>
              <a:t>: Does not account for sequential weather patterns or seasonality</a:t>
            </a:r>
          </a:p>
          <a:p>
            <a:pPr marL="285750" indent="-285750">
              <a:buFont typeface="Arial" panose="020B0604020202020204" pitchFamily="34" charset="0"/>
              <a:buChar char="•"/>
            </a:pPr>
            <a:r>
              <a:rPr lang="en-US" sz="1400" b="1" dirty="0">
                <a:latin typeface="Bell MT" panose="02020503060305020303" pitchFamily="18" charset="0"/>
              </a:rPr>
              <a:t>External Factors</a:t>
            </a:r>
            <a:r>
              <a:rPr lang="en-US" sz="1400" dirty="0">
                <a:latin typeface="Bell MT" panose="02020503060305020303" pitchFamily="18" charset="0"/>
              </a:rPr>
              <a:t>: Does not incorporate additional meteorological factors like wind speed, atmospheric pressure, or cloud cover</a:t>
            </a:r>
          </a:p>
          <a:p>
            <a:pPr>
              <a:buFont typeface="Arial" panose="020B0604020202020204" pitchFamily="34" charset="0"/>
              <a:buChar char="•"/>
            </a:pPr>
            <a:endParaRPr lang="en-US" sz="1400" dirty="0">
              <a:latin typeface="Bell MT" panose="02020503060305020303" pitchFamily="18" charset="0"/>
            </a:endParaRPr>
          </a:p>
          <a:p>
            <a:r>
              <a:rPr lang="en-IN" b="1" dirty="0">
                <a:latin typeface="Bell MT" panose="02020503060305020303" pitchFamily="18" charset="0"/>
              </a:rPr>
              <a:t>4.5 Implementation</a:t>
            </a:r>
          </a:p>
          <a:p>
            <a:endParaRPr lang="en-IN" sz="1400" b="1" dirty="0">
              <a:latin typeface="Bell MT" panose="02020503060305020303" pitchFamily="18" charset="0"/>
            </a:endParaRPr>
          </a:p>
          <a:p>
            <a:r>
              <a:rPr lang="en-US" b="1" dirty="0">
                <a:latin typeface="Bell MT" panose="02020503060305020303" pitchFamily="18" charset="0"/>
              </a:rPr>
              <a:t>Model Training Process</a:t>
            </a:r>
          </a:p>
          <a:p>
            <a:pPr marL="285750" indent="-285750">
              <a:buFont typeface="Arial" panose="020B0604020202020204" pitchFamily="34" charset="0"/>
              <a:buChar char="•"/>
            </a:pPr>
            <a:r>
              <a:rPr lang="en-US" sz="1400" b="1" dirty="0">
                <a:latin typeface="Bell MT" panose="02020503060305020303" pitchFamily="18" charset="0"/>
              </a:rPr>
              <a:t>Feature Selection</a:t>
            </a:r>
            <a:r>
              <a:rPr lang="en-US" sz="1400" dirty="0">
                <a:latin typeface="Bell MT" panose="02020503060305020303" pitchFamily="18" charset="0"/>
              </a:rPr>
              <a:t>: All variables except 'Rainy Days' used as predictors</a:t>
            </a:r>
          </a:p>
          <a:p>
            <a:pPr marL="285750" indent="-285750">
              <a:buFont typeface="Arial" panose="020B0604020202020204" pitchFamily="34" charset="0"/>
              <a:buChar char="•"/>
            </a:pPr>
            <a:r>
              <a:rPr lang="en-US" sz="1400" b="1" dirty="0">
                <a:latin typeface="Bell MT" panose="02020503060305020303" pitchFamily="18" charset="0"/>
              </a:rPr>
              <a:t>Data Splitting</a:t>
            </a:r>
            <a:r>
              <a:rPr lang="en-US" sz="1400" dirty="0">
                <a:latin typeface="Bell MT" panose="02020503060305020303" pitchFamily="18" charset="0"/>
              </a:rPr>
              <a:t>: 80% training, 20% testing split using random sampling</a:t>
            </a:r>
          </a:p>
          <a:p>
            <a:pPr marL="285750" indent="-285750">
              <a:buFont typeface="Arial" panose="020B0604020202020204" pitchFamily="34" charset="0"/>
              <a:buChar char="•"/>
            </a:pPr>
            <a:r>
              <a:rPr lang="en-US" sz="1400" b="1" dirty="0">
                <a:latin typeface="Bell MT" panose="02020503060305020303" pitchFamily="18" charset="0"/>
              </a:rPr>
              <a:t>Model Architecture</a:t>
            </a:r>
            <a:r>
              <a:rPr lang="en-US" sz="1400" dirty="0">
                <a:latin typeface="Bell MT" panose="02020503060305020303" pitchFamily="18" charset="0"/>
              </a:rPr>
              <a:t>: Logistic Regression with default parameters</a:t>
            </a:r>
          </a:p>
          <a:p>
            <a:endParaRPr lang="en-US" sz="1400" dirty="0">
              <a:latin typeface="Bell MT" panose="02020503060305020303" pitchFamily="18" charset="0"/>
            </a:endParaRPr>
          </a:p>
          <a:p>
            <a:r>
              <a:rPr lang="en-US" b="1" dirty="0">
                <a:latin typeface="Bell MT" panose="02020503060305020303" pitchFamily="18" charset="0"/>
              </a:rPr>
              <a:t>Hyperparameters</a:t>
            </a:r>
          </a:p>
          <a:p>
            <a:r>
              <a:rPr lang="en-US" sz="1400" dirty="0">
                <a:latin typeface="Bell MT" panose="02020503060305020303" pitchFamily="18" charset="0"/>
              </a:rPr>
              <a:t>The logistic regression model was configured with the following hyperparameter modification:</a:t>
            </a:r>
          </a:p>
          <a:p>
            <a:endParaRPr lang="en-US" b="1" dirty="0">
              <a:latin typeface="Bell MT" panose="02020503060305020303" pitchFamily="18" charset="0"/>
            </a:endParaRPr>
          </a:p>
        </p:txBody>
      </p:sp>
      <p:graphicFrame>
        <p:nvGraphicFramePr>
          <p:cNvPr id="5" name="Table 4">
            <a:extLst>
              <a:ext uri="{FF2B5EF4-FFF2-40B4-BE49-F238E27FC236}">
                <a16:creationId xmlns:a16="http://schemas.microsoft.com/office/drawing/2014/main" id="{C402718A-D7DE-8B11-D3E6-1FFC0F57FD80}"/>
              </a:ext>
            </a:extLst>
          </p:cNvPr>
          <p:cNvGraphicFramePr>
            <a:graphicFrameLocks noGrp="1"/>
          </p:cNvGraphicFramePr>
          <p:nvPr>
            <p:extLst>
              <p:ext uri="{D42A27DB-BD31-4B8C-83A1-F6EECF244321}">
                <p14:modId xmlns:p14="http://schemas.microsoft.com/office/powerpoint/2010/main" val="3170855994"/>
              </p:ext>
            </p:extLst>
          </p:nvPr>
        </p:nvGraphicFramePr>
        <p:xfrm>
          <a:off x="398778" y="6850216"/>
          <a:ext cx="6060442" cy="1371600"/>
        </p:xfrm>
        <a:graphic>
          <a:graphicData uri="http://schemas.openxmlformats.org/drawingml/2006/table">
            <a:tbl>
              <a:tblPr/>
              <a:tblGrid>
                <a:gridCol w="1488423">
                  <a:extLst>
                    <a:ext uri="{9D8B030D-6E8A-4147-A177-3AD203B41FA5}">
                      <a16:colId xmlns:a16="http://schemas.microsoft.com/office/drawing/2014/main" val="3773253521"/>
                    </a:ext>
                  </a:extLst>
                </a:gridCol>
                <a:gridCol w="1488423">
                  <a:extLst>
                    <a:ext uri="{9D8B030D-6E8A-4147-A177-3AD203B41FA5}">
                      <a16:colId xmlns:a16="http://schemas.microsoft.com/office/drawing/2014/main" val="1336310546"/>
                    </a:ext>
                  </a:extLst>
                </a:gridCol>
                <a:gridCol w="3083596">
                  <a:extLst>
                    <a:ext uri="{9D8B030D-6E8A-4147-A177-3AD203B41FA5}">
                      <a16:colId xmlns:a16="http://schemas.microsoft.com/office/drawing/2014/main" val="3382634496"/>
                    </a:ext>
                  </a:extLst>
                </a:gridCol>
              </a:tblGrid>
              <a:tr h="217836">
                <a:tc>
                  <a:txBody>
                    <a:bodyPr/>
                    <a:lstStyle/>
                    <a:p>
                      <a:pPr>
                        <a:buNone/>
                      </a:pPr>
                      <a:r>
                        <a:rPr lang="en-IN" sz="1000" b="1" dirty="0"/>
                        <a:t>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000" b="1" dirty="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000" b="1" dirty="0"/>
                        <a:t>Justification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229020"/>
                  </a:ext>
                </a:extLst>
              </a:tr>
              <a:tr h="251858">
                <a:tc>
                  <a:txBody>
                    <a:bodyPr/>
                    <a:lstStyle/>
                    <a:p>
                      <a:pPr>
                        <a:buNone/>
                      </a:pPr>
                      <a:r>
                        <a:rPr lang="en-IN" sz="1000" b="1"/>
                        <a:t>max_iter</a:t>
                      </a:r>
                      <a:endParaRPr lang="en-IN"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000" dirty="0"/>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000"/>
                        <a:t>Increased from default 100 iterations to ensure model convergence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093183"/>
                  </a:ext>
                </a:extLst>
              </a:tr>
              <a:tr h="217836">
                <a:tc>
                  <a:txBody>
                    <a:bodyPr/>
                    <a:lstStyle/>
                    <a:p>
                      <a:pPr>
                        <a:buNone/>
                      </a:pPr>
                      <a:r>
                        <a:rPr lang="en-IN" sz="1000" b="1"/>
                        <a:t>solver</a:t>
                      </a:r>
                      <a:endParaRPr lang="en-IN"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000" dirty="0"/>
                        <a:t>'</a:t>
                      </a:r>
                      <a:r>
                        <a:rPr lang="en-IN" sz="1000" dirty="0" err="1"/>
                        <a:t>lbfgs</a:t>
                      </a:r>
                      <a:r>
                        <a:rPr lang="en-IN" sz="10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000" dirty="0"/>
                        <a:t>Default solver maintained for binary 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4748562"/>
                  </a:ext>
                </a:extLst>
              </a:tr>
              <a:tr h="217836">
                <a:tc>
                  <a:txBody>
                    <a:bodyPr/>
                    <a:lstStyle/>
                    <a:p>
                      <a:pPr>
                        <a:buNone/>
                      </a:pPr>
                      <a:r>
                        <a:rPr lang="en-IN" sz="1000" b="1"/>
                        <a:t>penalty</a:t>
                      </a:r>
                      <a:endParaRPr lang="en-IN"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000" dirty="0"/>
                        <a:t>'l2'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000" dirty="0"/>
                        <a:t>Default L2 regularization maintained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3467622"/>
                  </a:ext>
                </a:extLst>
              </a:tr>
              <a:tr h="217836">
                <a:tc>
                  <a:txBody>
                    <a:bodyPr/>
                    <a:lstStyle/>
                    <a:p>
                      <a:pPr>
                        <a:buNone/>
                      </a:pPr>
                      <a:r>
                        <a:rPr lang="en-IN" sz="1000" b="1"/>
                        <a:t>C</a:t>
                      </a:r>
                      <a:endParaRPr lang="en-IN"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0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000" dirty="0"/>
                        <a:t>Default regularization strength maintained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6287180"/>
                  </a:ext>
                </a:extLst>
              </a:tr>
            </a:tbl>
          </a:graphicData>
        </a:graphic>
      </p:graphicFrame>
    </p:spTree>
    <p:extLst>
      <p:ext uri="{BB962C8B-B14F-4D97-AF65-F5344CB8AC3E}">
        <p14:creationId xmlns:p14="http://schemas.microsoft.com/office/powerpoint/2010/main" val="175369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D5F74-5969-CC9D-78B7-F5466F4BBD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B1DF8B-301F-08B5-698E-EA28065FC7FF}"/>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E615E460-C7D1-C105-B88E-8258DDBF5E71}"/>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71E66C25-6742-EE4D-5AE2-5C4017781C54}"/>
              </a:ext>
            </a:extLst>
          </p:cNvPr>
          <p:cNvSpPr txBox="1"/>
          <p:nvPr/>
        </p:nvSpPr>
        <p:spPr>
          <a:xfrm>
            <a:off x="285439" y="1112609"/>
            <a:ext cx="6287120" cy="3077766"/>
          </a:xfrm>
          <a:prstGeom prst="rect">
            <a:avLst/>
          </a:prstGeom>
          <a:noFill/>
        </p:spPr>
        <p:txBody>
          <a:bodyPr wrap="square">
            <a:spAutoFit/>
          </a:bodyPr>
          <a:lstStyle/>
          <a:p>
            <a:pPr>
              <a:buNone/>
            </a:pPr>
            <a:r>
              <a:rPr lang="en-US" b="1" dirty="0">
                <a:latin typeface="Bell MT" panose="02020503060305020303" pitchFamily="18" charset="0"/>
              </a:rPr>
              <a:t>4.6 Results</a:t>
            </a:r>
          </a:p>
          <a:p>
            <a:pPr>
              <a:buNone/>
            </a:pPr>
            <a:r>
              <a:rPr lang="en-US" b="1" dirty="0">
                <a:latin typeface="Bell MT" panose="02020503060305020303" pitchFamily="18" charset="0"/>
              </a:rPr>
              <a:t>Model Performance</a:t>
            </a:r>
          </a:p>
          <a:p>
            <a:pPr>
              <a:buNone/>
            </a:pPr>
            <a:r>
              <a:rPr lang="en-US" sz="1400" dirty="0">
                <a:latin typeface="Bell MT" panose="02020503060305020303" pitchFamily="18" charset="0"/>
              </a:rPr>
              <a:t>The logistic regression model achieved exceptional performance with an accuracy of </a:t>
            </a:r>
            <a:r>
              <a:rPr lang="en-US" sz="1400" b="1" dirty="0">
                <a:latin typeface="Bell MT" panose="02020503060305020303" pitchFamily="18" charset="0"/>
              </a:rPr>
              <a:t>99.25%</a:t>
            </a:r>
            <a:r>
              <a:rPr lang="en-US" sz="1400" dirty="0">
                <a:latin typeface="Bell MT" panose="02020503060305020303" pitchFamily="18" charset="0"/>
              </a:rPr>
              <a:t> on the test dataset. This high accuracy indicates strong predictive capability for weather classification.</a:t>
            </a:r>
          </a:p>
          <a:p>
            <a:pPr>
              <a:buNone/>
            </a:pPr>
            <a:endParaRPr lang="en-US" sz="1400" dirty="0">
              <a:latin typeface="Bell MT" panose="02020503060305020303" pitchFamily="18" charset="0"/>
            </a:endParaRPr>
          </a:p>
          <a:p>
            <a:r>
              <a:rPr lang="en-US" b="1" dirty="0">
                <a:latin typeface="Bell MT" panose="02020503060305020303" pitchFamily="18" charset="0"/>
              </a:rPr>
              <a:t>Performance Metrics</a:t>
            </a:r>
          </a:p>
          <a:p>
            <a:pPr marL="285750" indent="-285750">
              <a:buFont typeface="Arial" panose="020B0604020202020204" pitchFamily="34" charset="0"/>
              <a:buChar char="•"/>
            </a:pPr>
            <a:r>
              <a:rPr lang="en-US" sz="1400" b="1" dirty="0">
                <a:latin typeface="Bell MT" panose="02020503060305020303" pitchFamily="18" charset="0"/>
              </a:rPr>
              <a:t>Overall Accuracy</a:t>
            </a:r>
            <a:r>
              <a:rPr lang="en-US" sz="1400" dirty="0">
                <a:latin typeface="Bell MT" panose="02020503060305020303" pitchFamily="18" charset="0"/>
              </a:rPr>
              <a:t>: 99.25%</a:t>
            </a:r>
          </a:p>
          <a:p>
            <a:pPr marL="285750" indent="-285750">
              <a:buFont typeface="Arial" panose="020B0604020202020204" pitchFamily="34" charset="0"/>
              <a:buChar char="•"/>
            </a:pPr>
            <a:r>
              <a:rPr lang="en-US" sz="1400" b="1" dirty="0">
                <a:latin typeface="Bell MT" panose="02020503060305020303" pitchFamily="18" charset="0"/>
              </a:rPr>
              <a:t>True Negatives</a:t>
            </a:r>
            <a:r>
              <a:rPr lang="en-US" sz="1400" dirty="0">
                <a:latin typeface="Bell MT" panose="02020503060305020303" pitchFamily="18" charset="0"/>
              </a:rPr>
              <a:t>: 642 (correctly predicted no rain)</a:t>
            </a:r>
          </a:p>
          <a:p>
            <a:pPr marL="285750" indent="-285750">
              <a:buFont typeface="Arial" panose="020B0604020202020204" pitchFamily="34" charset="0"/>
              <a:buChar char="•"/>
            </a:pPr>
            <a:r>
              <a:rPr lang="en-US" sz="1400" b="1" dirty="0">
                <a:latin typeface="Bell MT" panose="02020503060305020303" pitchFamily="18" charset="0"/>
              </a:rPr>
              <a:t>True Positives</a:t>
            </a:r>
            <a:r>
              <a:rPr lang="en-US" sz="1400" dirty="0">
                <a:latin typeface="Bell MT" panose="02020503060305020303" pitchFamily="18" charset="0"/>
              </a:rPr>
              <a:t>: 154 (correctly predicted rain)</a:t>
            </a:r>
          </a:p>
          <a:p>
            <a:pPr marL="285750" indent="-285750">
              <a:buFont typeface="Arial" panose="020B0604020202020204" pitchFamily="34" charset="0"/>
              <a:buChar char="•"/>
            </a:pPr>
            <a:r>
              <a:rPr lang="en-US" sz="1400" b="1" dirty="0">
                <a:latin typeface="Bell MT" panose="02020503060305020303" pitchFamily="18" charset="0"/>
              </a:rPr>
              <a:t>False Negatives</a:t>
            </a:r>
            <a:r>
              <a:rPr lang="en-US" sz="1400" dirty="0">
                <a:latin typeface="Bell MT" panose="02020503060305020303" pitchFamily="18" charset="0"/>
              </a:rPr>
              <a:t>: 6 (missed rainy days)</a:t>
            </a:r>
          </a:p>
          <a:p>
            <a:pPr marL="285750" indent="-285750">
              <a:buFont typeface="Arial" panose="020B0604020202020204" pitchFamily="34" charset="0"/>
              <a:buChar char="•"/>
            </a:pPr>
            <a:r>
              <a:rPr lang="en-US" sz="1400" b="1" dirty="0">
                <a:latin typeface="Bell MT" panose="02020503060305020303" pitchFamily="18" charset="0"/>
              </a:rPr>
              <a:t>False Positives</a:t>
            </a:r>
            <a:r>
              <a:rPr lang="en-US" sz="1400" dirty="0">
                <a:latin typeface="Bell MT" panose="02020503060305020303" pitchFamily="18" charset="0"/>
              </a:rPr>
              <a:t>: 0 (no false alarms)</a:t>
            </a:r>
          </a:p>
          <a:p>
            <a:pPr>
              <a:buNone/>
            </a:pPr>
            <a:endParaRPr lang="en-US" sz="1400" dirty="0">
              <a:latin typeface="Bell MT" panose="02020503060305020303" pitchFamily="18" charset="0"/>
            </a:endParaRPr>
          </a:p>
        </p:txBody>
      </p:sp>
      <p:pic>
        <p:nvPicPr>
          <p:cNvPr id="7" name="Picture 6">
            <a:extLst>
              <a:ext uri="{FF2B5EF4-FFF2-40B4-BE49-F238E27FC236}">
                <a16:creationId xmlns:a16="http://schemas.microsoft.com/office/drawing/2014/main" id="{2C07897E-3B15-C7F4-9344-E31AFAA1B799}"/>
              </a:ext>
            </a:extLst>
          </p:cNvPr>
          <p:cNvPicPr>
            <a:picLocks noChangeAspect="1"/>
          </p:cNvPicPr>
          <p:nvPr/>
        </p:nvPicPr>
        <p:blipFill>
          <a:blip r:embed="rId2"/>
          <a:stretch>
            <a:fillRect/>
          </a:stretch>
        </p:blipFill>
        <p:spPr>
          <a:xfrm>
            <a:off x="1391653" y="4190375"/>
            <a:ext cx="4074694" cy="3131742"/>
          </a:xfrm>
          <a:prstGeom prst="rect">
            <a:avLst/>
          </a:prstGeom>
        </p:spPr>
      </p:pic>
    </p:spTree>
    <p:extLst>
      <p:ext uri="{BB962C8B-B14F-4D97-AF65-F5344CB8AC3E}">
        <p14:creationId xmlns:p14="http://schemas.microsoft.com/office/powerpoint/2010/main" val="4206497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133F-5BE0-6E8A-B200-C7B7659DD1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054E2D-667A-4A93-26EF-85B9C8A6FD21}"/>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5F43C70B-5202-BDB9-5CC6-A95BBC9D2F7C}"/>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F4A0DFE2-5871-48C5-E104-AD8C470BA85D}"/>
              </a:ext>
            </a:extLst>
          </p:cNvPr>
          <p:cNvSpPr txBox="1"/>
          <p:nvPr/>
        </p:nvSpPr>
        <p:spPr>
          <a:xfrm>
            <a:off x="285439" y="940905"/>
            <a:ext cx="5452752" cy="461665"/>
          </a:xfrm>
          <a:prstGeom prst="rect">
            <a:avLst/>
          </a:prstGeom>
          <a:noFill/>
        </p:spPr>
        <p:txBody>
          <a:bodyPr wrap="square">
            <a:spAutoFit/>
          </a:bodyPr>
          <a:lstStyle/>
          <a:p>
            <a:r>
              <a:rPr lang="en-IN" sz="2400" b="1" dirty="0">
                <a:latin typeface="Bell MT" panose="02020503060305020303" pitchFamily="18" charset="0"/>
              </a:rPr>
              <a:t>5. Multilayer Perceptron Classifier</a:t>
            </a:r>
          </a:p>
        </p:txBody>
      </p:sp>
      <p:sp>
        <p:nvSpPr>
          <p:cNvPr id="7" name="TextBox 6">
            <a:extLst>
              <a:ext uri="{FF2B5EF4-FFF2-40B4-BE49-F238E27FC236}">
                <a16:creationId xmlns:a16="http://schemas.microsoft.com/office/drawing/2014/main" id="{9C8289EC-1791-DFE5-BC69-160BCA278E3E}"/>
              </a:ext>
            </a:extLst>
          </p:cNvPr>
          <p:cNvSpPr txBox="1"/>
          <p:nvPr/>
        </p:nvSpPr>
        <p:spPr>
          <a:xfrm>
            <a:off x="285438" y="1393497"/>
            <a:ext cx="6287121" cy="7663636"/>
          </a:xfrm>
          <a:prstGeom prst="rect">
            <a:avLst/>
          </a:prstGeom>
          <a:noFill/>
        </p:spPr>
        <p:txBody>
          <a:bodyPr wrap="square">
            <a:spAutoFit/>
          </a:bodyPr>
          <a:lstStyle/>
          <a:p>
            <a:pPr>
              <a:buNone/>
            </a:pPr>
            <a:r>
              <a:rPr lang="en-US" b="1" dirty="0">
                <a:latin typeface="Bell MT" panose="02020503060305020303" pitchFamily="18" charset="0"/>
              </a:rPr>
              <a:t>5.1 Introduction</a:t>
            </a:r>
          </a:p>
          <a:p>
            <a:pPr>
              <a:buNone/>
            </a:pPr>
            <a:r>
              <a:rPr lang="en-US" sz="1400" dirty="0">
                <a:latin typeface="Bell MT" panose="02020503060305020303" pitchFamily="18" charset="0"/>
              </a:rPr>
              <a:t>This report presents an analysis of a Multi-layer Perceptron (MLP) classifier implementation for weather data prediction. The study focuses on predicting rainy days using various meteorological features including temperature, humidity, rainfall, and potential evaporation measurements. The MLP neural network model was trained and evaluated on a weather dataset spanning multiple months in 2020.</a:t>
            </a:r>
          </a:p>
          <a:p>
            <a:pPr>
              <a:buNone/>
            </a:pPr>
            <a:endParaRPr lang="en-US" sz="1400" dirty="0">
              <a:latin typeface="Bell MT" panose="02020503060305020303" pitchFamily="18" charset="0"/>
            </a:endParaRPr>
          </a:p>
          <a:p>
            <a:r>
              <a:rPr lang="en-US" b="1" dirty="0">
                <a:latin typeface="Bell MT" panose="02020503060305020303" pitchFamily="18" charset="0"/>
              </a:rPr>
              <a:t>5.2 Objective</a:t>
            </a:r>
          </a:p>
          <a:p>
            <a:pPr marL="285750" indent="-285750">
              <a:buFont typeface="Arial" panose="020B0604020202020204" pitchFamily="34" charset="0"/>
              <a:buChar char="•"/>
            </a:pPr>
            <a:r>
              <a:rPr lang="en-US" sz="1400" dirty="0">
                <a:latin typeface="Bell MT" panose="02020503060305020303" pitchFamily="18" charset="0"/>
              </a:rPr>
              <a:t>The primary objective of this project is to develop and evaluate a neural network-based classification model that can accurately predict rainy days based on meteorological parameters. Specifically, the model aims to:</a:t>
            </a:r>
          </a:p>
          <a:p>
            <a:pPr marL="285750" indent="-285750">
              <a:buFont typeface="Arial" panose="020B0604020202020204" pitchFamily="34" charset="0"/>
              <a:buChar char="•"/>
            </a:pPr>
            <a:r>
              <a:rPr lang="en-US" sz="1400" dirty="0">
                <a:latin typeface="Bell MT" panose="02020503060305020303" pitchFamily="18" charset="0"/>
              </a:rPr>
              <a:t>Classify weather patterns to predict the occurrence of rainy days</a:t>
            </a:r>
          </a:p>
          <a:p>
            <a:pPr marL="285750" indent="-285750">
              <a:buFont typeface="Arial" panose="020B0604020202020204" pitchFamily="34" charset="0"/>
              <a:buChar char="•"/>
            </a:pPr>
            <a:r>
              <a:rPr lang="en-US" sz="1400" dirty="0">
                <a:latin typeface="Bell MT" panose="02020503060305020303" pitchFamily="18" charset="0"/>
              </a:rPr>
              <a:t>Achieve high prediction accuracy using multi-layer perceptron architecture</a:t>
            </a:r>
          </a:p>
          <a:p>
            <a:pPr marL="285750" indent="-285750">
              <a:buFont typeface="Arial" panose="020B0604020202020204" pitchFamily="34" charset="0"/>
              <a:buChar char="•"/>
            </a:pPr>
            <a:r>
              <a:rPr lang="en-US" sz="1400" dirty="0">
                <a:latin typeface="Bell MT" panose="02020503060305020303" pitchFamily="18" charset="0"/>
              </a:rPr>
              <a:t>Evaluate model performance using confusion matrix and accuracy metrics</a:t>
            </a:r>
          </a:p>
          <a:p>
            <a:pPr marL="285750" indent="-285750">
              <a:buFont typeface="Arial" panose="020B0604020202020204" pitchFamily="34" charset="0"/>
              <a:buChar char="•"/>
            </a:pPr>
            <a:r>
              <a:rPr lang="en-US" sz="1400" dirty="0">
                <a:latin typeface="Bell MT" panose="02020503060305020303" pitchFamily="18" charset="0"/>
              </a:rPr>
              <a:t>Demonstrate the effectiveness of neural networks in weather prediction tasks</a:t>
            </a:r>
          </a:p>
          <a:p>
            <a:endParaRPr lang="en-US" sz="1400"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5.3 Libraries &amp; Modules Used</a:t>
            </a:r>
          </a:p>
          <a:p>
            <a:pPr lvl="0" defTabSz="914400" eaLnBrk="0" fontAlgn="base" hangingPunct="0">
              <a:spcBef>
                <a:spcPct val="0"/>
              </a:spcBef>
              <a:spcAft>
                <a:spcPct val="0"/>
              </a:spcAft>
            </a:pPr>
            <a:r>
              <a:rPr lang="en-US" altLang="en-US" sz="1400" dirty="0">
                <a:latin typeface="Bell MT" panose="02020503060305020303" pitchFamily="18" charset="0"/>
              </a:rPr>
              <a:t>The implementation utilized the following Python libraries and modules:</a:t>
            </a:r>
          </a:p>
          <a:p>
            <a:pPr lvl="0" defTabSz="914400" eaLnBrk="0" fontAlgn="base" hangingPunct="0">
              <a:spcBef>
                <a:spcPct val="0"/>
              </a:spcBef>
              <a:spcAft>
                <a:spcPct val="0"/>
              </a:spcAft>
            </a:pPr>
            <a:endParaRPr lang="en-US" altLang="en-US" sz="1400" b="1"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Core Libraries: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pandas</a:t>
            </a:r>
            <a:r>
              <a:rPr lang="en-US" altLang="en-US" sz="1400" dirty="0">
                <a:latin typeface="Bell MT" panose="02020503060305020303" pitchFamily="18" charset="0"/>
              </a:rPr>
              <a:t>: Data manipulation and analysis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sklearn.model_selection</a:t>
            </a:r>
            <a:r>
              <a:rPr lang="en-US" altLang="en-US" sz="1400" dirty="0">
                <a:latin typeface="Bell MT" panose="02020503060305020303" pitchFamily="18" charset="0"/>
              </a:rPr>
              <a:t>: Train-test data splitting (</a:t>
            </a:r>
            <a:r>
              <a:rPr lang="en-US" altLang="en-US" sz="1400" dirty="0" err="1">
                <a:latin typeface="Bell MT" panose="02020503060305020303" pitchFamily="18" charset="0"/>
              </a:rPr>
              <a:t>train_test_split</a:t>
            </a:r>
            <a:r>
              <a:rPr lang="en-US" altLang="en-US" sz="1400" dirty="0">
                <a:latin typeface="Bell MT" panose="02020503060305020303" pitchFamily="18" charset="0"/>
              </a:rPr>
              <a:t>)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sklearn.metrics</a:t>
            </a:r>
            <a:r>
              <a:rPr lang="en-US" altLang="en-US" sz="1400" dirty="0">
                <a:latin typeface="Bell MT" panose="02020503060305020303" pitchFamily="18" charset="0"/>
              </a:rPr>
              <a:t>: Model evaluation metrics (</a:t>
            </a:r>
            <a:r>
              <a:rPr lang="en-US" altLang="en-US" sz="1400" dirty="0" err="1">
                <a:latin typeface="Bell MT" panose="02020503060305020303" pitchFamily="18" charset="0"/>
              </a:rPr>
              <a:t>confusion_matrix</a:t>
            </a:r>
            <a:r>
              <a:rPr lang="en-US" altLang="en-US" sz="1400" dirty="0">
                <a:latin typeface="Bell MT" panose="02020503060305020303" pitchFamily="18" charset="0"/>
              </a:rPr>
              <a:t>, </a:t>
            </a:r>
            <a:r>
              <a:rPr lang="en-US" altLang="en-US" sz="1400" dirty="0" err="1">
                <a:latin typeface="Bell MT" panose="02020503060305020303" pitchFamily="18" charset="0"/>
              </a:rPr>
              <a:t>accuracy_score</a:t>
            </a:r>
            <a:r>
              <a:rPr lang="en-US" altLang="en-US" sz="1400" dirty="0">
                <a:latin typeface="Bell MT" panose="02020503060305020303" pitchFamily="18" charset="0"/>
              </a:rPr>
              <a:t>)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sklearn.preprocessing</a:t>
            </a:r>
            <a:r>
              <a:rPr lang="en-US" altLang="en-US" sz="1400" dirty="0">
                <a:latin typeface="Bell MT" panose="02020503060305020303" pitchFamily="18" charset="0"/>
              </a:rPr>
              <a:t>: Data preprocessing (</a:t>
            </a:r>
            <a:r>
              <a:rPr lang="en-US" altLang="en-US" sz="1400" dirty="0" err="1">
                <a:latin typeface="Bell MT" panose="02020503060305020303" pitchFamily="18" charset="0"/>
              </a:rPr>
              <a:t>StandardScaler</a:t>
            </a:r>
            <a:r>
              <a:rPr lang="en-US" altLang="en-US" sz="1400" dirty="0">
                <a:latin typeface="Bell MT" panose="02020503060305020303" pitchFamily="18" charset="0"/>
              </a:rPr>
              <a:t>)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sklearn.neural_network</a:t>
            </a:r>
            <a:r>
              <a:rPr lang="en-US" altLang="en-US" sz="1400" dirty="0">
                <a:latin typeface="Bell MT" panose="02020503060305020303" pitchFamily="18" charset="0"/>
              </a:rPr>
              <a:t>: Neural network implementation (</a:t>
            </a:r>
            <a:r>
              <a:rPr lang="en-US" altLang="en-US" sz="1400" dirty="0" err="1">
                <a:latin typeface="Bell MT" panose="02020503060305020303" pitchFamily="18" charset="0"/>
              </a:rPr>
              <a:t>MLPClassifier</a:t>
            </a:r>
            <a:r>
              <a:rPr lang="en-US" altLang="en-US" sz="1400" dirty="0">
                <a:latin typeface="Bell MT" panose="02020503060305020303" pitchFamily="18" charset="0"/>
              </a:rPr>
              <a:t>) </a:t>
            </a:r>
          </a:p>
          <a:p>
            <a:pPr marL="285750" lvl="0" indent="-285750" defTabSz="914400" eaLnBrk="0" fontAlgn="base" hangingPunct="0">
              <a:spcBef>
                <a:spcPct val="0"/>
              </a:spcBef>
              <a:spcAft>
                <a:spcPct val="0"/>
              </a:spcAft>
              <a:buFont typeface="Arial" panose="020B0604020202020204" pitchFamily="34" charset="0"/>
              <a:buChar char="•"/>
            </a:pPr>
            <a:endParaRPr lang="en-US" altLang="en-US" sz="1400" b="1" dirty="0">
              <a:latin typeface="Bell MT" panose="02020503060305020303"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Visualization Libraries: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matplotlib.pyplot</a:t>
            </a:r>
            <a:r>
              <a:rPr lang="en-US" altLang="en-US" sz="1400" dirty="0">
                <a:latin typeface="Bell MT" panose="02020503060305020303" pitchFamily="18" charset="0"/>
              </a:rPr>
              <a:t>: Basic plotting functionality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seaborn</a:t>
            </a:r>
            <a:r>
              <a:rPr lang="en-US" altLang="en-US" sz="1400" dirty="0">
                <a:latin typeface="Bell MT" panose="02020503060305020303" pitchFamily="18" charset="0"/>
              </a:rPr>
              <a:t>: Statistical data visualization (confusion matrix heatmap)</a:t>
            </a:r>
          </a:p>
          <a:p>
            <a:pPr lvl="0" defTabSz="914400" eaLnBrk="0" fontAlgn="base" hangingPunct="0">
              <a:spcBef>
                <a:spcPct val="0"/>
              </a:spcBef>
              <a:spcAft>
                <a:spcPct val="0"/>
              </a:spcAft>
            </a:pPr>
            <a:endParaRPr lang="en-US" altLang="en-US" sz="1400" dirty="0">
              <a:latin typeface="Bell MT" panose="02020503060305020303" pitchFamily="18" charset="0"/>
            </a:endParaRPr>
          </a:p>
          <a:p>
            <a:endParaRPr lang="en-US" sz="1400" dirty="0">
              <a:latin typeface="Bell MT" panose="02020503060305020303" pitchFamily="18" charset="0"/>
            </a:endParaRPr>
          </a:p>
          <a:p>
            <a:endParaRPr lang="en-US" sz="1400" dirty="0">
              <a:latin typeface="Bell MT" panose="02020503060305020303" pitchFamily="18" charset="0"/>
            </a:endParaRPr>
          </a:p>
          <a:p>
            <a:pPr>
              <a:buNone/>
            </a:pPr>
            <a:endParaRPr lang="en-US" sz="1400" dirty="0">
              <a:latin typeface="Bell MT" panose="02020503060305020303" pitchFamily="18" charset="0"/>
            </a:endParaRPr>
          </a:p>
          <a:p>
            <a:pPr>
              <a:buNone/>
            </a:pPr>
            <a:endParaRPr lang="en-US" sz="1400" dirty="0">
              <a:latin typeface="Bell MT" panose="02020503060305020303" pitchFamily="18" charset="0"/>
            </a:endParaRPr>
          </a:p>
        </p:txBody>
      </p:sp>
    </p:spTree>
    <p:extLst>
      <p:ext uri="{BB962C8B-B14F-4D97-AF65-F5344CB8AC3E}">
        <p14:creationId xmlns:p14="http://schemas.microsoft.com/office/powerpoint/2010/main" val="1590634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F9218-255D-9078-C0A7-E385260D79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4B4581-21BB-F1E8-BB95-7184E923BF3D}"/>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75C01AB2-37E3-408E-D128-981FE9B3AB92}"/>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865DAEDE-77B6-7A25-B3E2-976725BFCA0D}"/>
              </a:ext>
            </a:extLst>
          </p:cNvPr>
          <p:cNvSpPr txBox="1"/>
          <p:nvPr/>
        </p:nvSpPr>
        <p:spPr>
          <a:xfrm>
            <a:off x="285439" y="940905"/>
            <a:ext cx="6287120" cy="8556188"/>
          </a:xfrm>
          <a:prstGeom prst="rect">
            <a:avLst/>
          </a:prstGeom>
          <a:noFill/>
        </p:spPr>
        <p:txBody>
          <a:bodyPr wrap="square">
            <a:spAutoFit/>
          </a:bodyPr>
          <a:lstStyle/>
          <a:p>
            <a:pPr>
              <a:buNone/>
            </a:pPr>
            <a:r>
              <a:rPr lang="en-IN" b="1" dirty="0">
                <a:latin typeface="Bell MT" panose="02020503060305020303" pitchFamily="18" charset="0"/>
              </a:rPr>
              <a:t>5.4 Scope and Limitations</a:t>
            </a:r>
          </a:p>
          <a:p>
            <a:pPr>
              <a:buNone/>
            </a:pPr>
            <a:r>
              <a:rPr lang="en-IN" b="1" dirty="0">
                <a:latin typeface="Bell MT" panose="02020503060305020303" pitchFamily="18" charset="0"/>
              </a:rPr>
              <a:t>Scope:</a:t>
            </a:r>
          </a:p>
          <a:p>
            <a:pPr marL="285750" indent="-285750">
              <a:buFont typeface="Arial" panose="020B0604020202020204" pitchFamily="34" charset="0"/>
              <a:buChar char="•"/>
            </a:pPr>
            <a:r>
              <a:rPr lang="en-IN" sz="1400" b="1" dirty="0">
                <a:latin typeface="Bell MT" panose="02020503060305020303" pitchFamily="18" charset="0"/>
              </a:rPr>
              <a:t>Features</a:t>
            </a:r>
            <a:r>
              <a:rPr lang="en-IN" sz="1400" dirty="0">
                <a:latin typeface="Bell MT" panose="02020503060305020303" pitchFamily="18" charset="0"/>
              </a:rPr>
              <a:t>: Maximum/minimum temperature, morning/evening humidity, rainfall, rainy days, potential evaporation, and date components</a:t>
            </a:r>
          </a:p>
          <a:p>
            <a:pPr marL="285750" indent="-285750">
              <a:buFont typeface="Arial" panose="020B0604020202020204" pitchFamily="34" charset="0"/>
              <a:buChar char="•"/>
            </a:pPr>
            <a:r>
              <a:rPr lang="en-IN" sz="1400" b="1" dirty="0">
                <a:latin typeface="Bell MT" panose="02020503060305020303" pitchFamily="18" charset="0"/>
              </a:rPr>
              <a:t>Model Type</a:t>
            </a:r>
            <a:r>
              <a:rPr lang="en-IN" sz="1400" dirty="0">
                <a:latin typeface="Bell MT" panose="02020503060305020303" pitchFamily="18" charset="0"/>
              </a:rPr>
              <a:t>: Multi-layer Perceptron binary classifier</a:t>
            </a:r>
          </a:p>
          <a:p>
            <a:pPr marL="285750" indent="-285750">
              <a:buFont typeface="Arial" panose="020B0604020202020204" pitchFamily="34" charset="0"/>
              <a:buChar char="•"/>
            </a:pPr>
            <a:r>
              <a:rPr lang="en-IN" sz="1400" b="1" dirty="0">
                <a:latin typeface="Bell MT" panose="02020503060305020303" pitchFamily="18" charset="0"/>
              </a:rPr>
              <a:t>Evaluation Method</a:t>
            </a:r>
            <a:r>
              <a:rPr lang="en-IN" sz="1400" dirty="0">
                <a:latin typeface="Bell MT" panose="02020503060305020303" pitchFamily="18" charset="0"/>
              </a:rPr>
              <a:t>: Train-test split (80-20 ratio) with confusion matrix analysis</a:t>
            </a:r>
          </a:p>
          <a:p>
            <a:pPr>
              <a:buNone/>
            </a:pPr>
            <a:r>
              <a:rPr lang="en-IN" b="1" dirty="0">
                <a:latin typeface="Bell MT" panose="02020503060305020303" pitchFamily="18" charset="0"/>
              </a:rPr>
              <a:t>Limitations:</a:t>
            </a:r>
          </a:p>
          <a:p>
            <a:pPr marL="285750" indent="-285750">
              <a:buFont typeface="Arial" panose="020B0604020202020204" pitchFamily="34" charset="0"/>
              <a:buChar char="•"/>
            </a:pPr>
            <a:r>
              <a:rPr lang="en-US" sz="1400" b="1" dirty="0">
                <a:latin typeface="Bell MT" panose="02020503060305020303" pitchFamily="18" charset="0"/>
              </a:rPr>
              <a:t>High-Quality Data Dependency</a:t>
            </a:r>
            <a:r>
              <a:rPr lang="en-US" sz="1400" dirty="0">
                <a:latin typeface="Bell MT" panose="02020503060305020303" pitchFamily="18" charset="0"/>
              </a:rPr>
              <a:t>: MLPs require large amounts of clean, well-preprocessed data to perform effectively. They're sensitive to noisy, incomplete, or poorly scaled input features, which can significantly degrade classification performance.</a:t>
            </a:r>
          </a:p>
          <a:p>
            <a:pPr marL="285750" indent="-285750">
              <a:buFont typeface="Arial" panose="020B0604020202020204" pitchFamily="34" charset="0"/>
              <a:buChar char="•"/>
            </a:pPr>
            <a:r>
              <a:rPr lang="en-US" sz="1400" b="1" dirty="0">
                <a:latin typeface="Bell MT" panose="02020503060305020303" pitchFamily="18" charset="0"/>
              </a:rPr>
              <a:t>Feature Scaling Sensitivity</a:t>
            </a:r>
            <a:r>
              <a:rPr lang="en-US" sz="1400" dirty="0">
                <a:latin typeface="Bell MT" panose="02020503060305020303" pitchFamily="18" charset="0"/>
              </a:rPr>
              <a:t>: Input features must be properly normalized or standardized. Different scales across features can cause certain inputs to dominate the learning process, leading to poor convergence and biased classifications.</a:t>
            </a:r>
          </a:p>
          <a:p>
            <a:pPr marL="285750" indent="-285750">
              <a:buFont typeface="Arial" panose="020B0604020202020204" pitchFamily="34" charset="0"/>
              <a:buChar char="•"/>
            </a:pPr>
            <a:endParaRPr lang="en-IN" sz="1400" dirty="0">
              <a:latin typeface="Bell MT" panose="02020503060305020303" pitchFamily="18" charset="0"/>
            </a:endParaRPr>
          </a:p>
          <a:p>
            <a:r>
              <a:rPr lang="en-IN" b="1" dirty="0">
                <a:latin typeface="Bell MT" panose="02020503060305020303" pitchFamily="18" charset="0"/>
              </a:rPr>
              <a:t>5.5 Implementation</a:t>
            </a:r>
          </a:p>
          <a:p>
            <a:endParaRPr lang="en-IN" b="1" dirty="0">
              <a:latin typeface="Bell MT" panose="02020503060305020303" pitchFamily="18" charset="0"/>
            </a:endParaRPr>
          </a:p>
          <a:p>
            <a:r>
              <a:rPr lang="en-IN" b="1" dirty="0">
                <a:latin typeface="Bell MT" panose="02020503060305020303" pitchFamily="18" charset="0"/>
              </a:rPr>
              <a:t>Hyperparameter Configuration:</a:t>
            </a:r>
          </a:p>
          <a:p>
            <a:r>
              <a:rPr lang="en-IN" sz="1400" dirty="0">
                <a:latin typeface="Bell MT" panose="02020503060305020303" pitchFamily="18" charset="0"/>
              </a:rPr>
              <a:t>The MLP classifier was configured with the following hyperparameters:</a:t>
            </a:r>
          </a:p>
          <a:p>
            <a:pPr marL="285750" indent="-285750">
              <a:buFont typeface="Arial" panose="020B0604020202020204" pitchFamily="34" charset="0"/>
              <a:buChar char="•"/>
            </a:pPr>
            <a:r>
              <a:rPr lang="en-IN" sz="1400" b="1" dirty="0" err="1">
                <a:latin typeface="Bell MT" panose="02020503060305020303" pitchFamily="18" charset="0"/>
              </a:rPr>
              <a:t>hidden_layer_sizes</a:t>
            </a:r>
            <a:r>
              <a:rPr lang="en-IN" sz="1400" dirty="0">
                <a:latin typeface="Bell MT" panose="02020503060305020303" pitchFamily="18" charset="0"/>
              </a:rPr>
              <a:t>: 100 neurons in single hidden layer</a:t>
            </a:r>
          </a:p>
          <a:p>
            <a:pPr marL="285750" indent="-285750">
              <a:buFont typeface="Arial" panose="020B0604020202020204" pitchFamily="34" charset="0"/>
              <a:buChar char="•"/>
            </a:pPr>
            <a:r>
              <a:rPr lang="en-IN" sz="1400" b="1" dirty="0">
                <a:latin typeface="Bell MT" panose="02020503060305020303" pitchFamily="18" charset="0"/>
              </a:rPr>
              <a:t>activation</a:t>
            </a:r>
            <a:r>
              <a:rPr lang="en-IN" sz="1400" dirty="0">
                <a:latin typeface="Bell MT" panose="02020503060305020303" pitchFamily="18" charset="0"/>
              </a:rPr>
              <a:t>: 'logistic' (sigmoid activation function)</a:t>
            </a:r>
          </a:p>
          <a:p>
            <a:pPr marL="285750" indent="-285750">
              <a:buFont typeface="Arial" panose="020B0604020202020204" pitchFamily="34" charset="0"/>
              <a:buChar char="•"/>
            </a:pPr>
            <a:r>
              <a:rPr lang="en-IN" sz="1400" b="1" dirty="0">
                <a:latin typeface="Bell MT" panose="02020503060305020303" pitchFamily="18" charset="0"/>
              </a:rPr>
              <a:t>solver</a:t>
            </a:r>
            <a:r>
              <a:rPr lang="en-IN" sz="1400" dirty="0">
                <a:latin typeface="Bell MT" panose="02020503060305020303" pitchFamily="18" charset="0"/>
              </a:rPr>
              <a:t>: '</a:t>
            </a:r>
            <a:r>
              <a:rPr lang="en-IN" sz="1400" dirty="0" err="1">
                <a:latin typeface="Bell MT" panose="02020503060305020303" pitchFamily="18" charset="0"/>
              </a:rPr>
              <a:t>adam</a:t>
            </a:r>
            <a:r>
              <a:rPr lang="en-IN" sz="1400" dirty="0">
                <a:latin typeface="Bell MT" panose="02020503060305020303" pitchFamily="18" charset="0"/>
              </a:rPr>
              <a:t>' (default - adaptive moment estimation optimizer)</a:t>
            </a:r>
          </a:p>
          <a:p>
            <a:pPr marL="285750" indent="-285750">
              <a:buFont typeface="Arial" panose="020B0604020202020204" pitchFamily="34" charset="0"/>
              <a:buChar char="•"/>
            </a:pPr>
            <a:r>
              <a:rPr lang="en-IN" sz="1400" b="1" dirty="0" err="1">
                <a:latin typeface="Bell MT" panose="02020503060305020303" pitchFamily="18" charset="0"/>
              </a:rPr>
              <a:t>max_iter</a:t>
            </a:r>
            <a:r>
              <a:rPr lang="en-IN" sz="1400" dirty="0">
                <a:latin typeface="Bell MT" panose="02020503060305020303" pitchFamily="18" charset="0"/>
              </a:rPr>
              <a:t>: 200 (default - maximum iterations)</a:t>
            </a:r>
          </a:p>
          <a:p>
            <a:pPr marL="285750" indent="-285750">
              <a:buFont typeface="Arial" panose="020B0604020202020204" pitchFamily="34" charset="0"/>
              <a:buChar char="•"/>
            </a:pPr>
            <a:r>
              <a:rPr lang="en-IN" sz="1400" b="1" dirty="0" err="1">
                <a:latin typeface="Bell MT" panose="02020503060305020303" pitchFamily="18" charset="0"/>
              </a:rPr>
              <a:t>random_state</a:t>
            </a:r>
            <a:r>
              <a:rPr lang="en-IN" sz="1400" dirty="0">
                <a:latin typeface="Bell MT" panose="02020503060305020303" pitchFamily="18" charset="0"/>
              </a:rPr>
              <a:t>: None (not set for reproducibility)</a:t>
            </a:r>
          </a:p>
          <a:p>
            <a:endParaRPr lang="en-IN" sz="1400" dirty="0">
              <a:latin typeface="Bell MT" panose="02020503060305020303" pitchFamily="18" charset="0"/>
            </a:endParaRPr>
          </a:p>
          <a:p>
            <a:r>
              <a:rPr lang="en-IN" sz="1400" i="1" dirty="0">
                <a:latin typeface="Bell MT" panose="02020503060305020303" pitchFamily="18" charset="0"/>
              </a:rPr>
              <a:t>Note: In implementation ( see on the </a:t>
            </a:r>
            <a:r>
              <a:rPr lang="en-IN" sz="1400" i="1" dirty="0" err="1">
                <a:latin typeface="Bell MT" panose="02020503060305020303" pitchFamily="18" charset="0"/>
              </a:rPr>
              <a:t>ipynb</a:t>
            </a:r>
            <a:r>
              <a:rPr lang="en-IN" sz="1400" i="1" dirty="0">
                <a:latin typeface="Bell MT" panose="02020503060305020303" pitchFamily="18" charset="0"/>
              </a:rPr>
              <a:t> file ) , comments indicate that without the </a:t>
            </a:r>
            <a:r>
              <a:rPr lang="en-IN" sz="1400" i="1" dirty="0" err="1">
                <a:latin typeface="Bell MT" panose="02020503060305020303" pitchFamily="18" charset="0"/>
              </a:rPr>
              <a:t>hidden_layer_sizes</a:t>
            </a:r>
            <a:r>
              <a:rPr lang="en-IN" sz="1400" i="1" dirty="0">
                <a:latin typeface="Bell MT" panose="02020503060305020303" pitchFamily="18" charset="0"/>
              </a:rPr>
              <a:t> parameter, accuracy was only 54%, demonstrating the importance of proper architecture design.</a:t>
            </a:r>
          </a:p>
          <a:p>
            <a:endParaRPr lang="en-IN" sz="1400" dirty="0">
              <a:latin typeface="Bell MT" panose="02020503060305020303" pitchFamily="18" charset="0"/>
            </a:endParaRPr>
          </a:p>
          <a:p>
            <a:r>
              <a:rPr lang="en-IN" b="1" dirty="0">
                <a:latin typeface="Bell MT" panose="02020503060305020303" pitchFamily="18" charset="0"/>
              </a:rPr>
              <a:t>Model Training and Evaluation:</a:t>
            </a:r>
          </a:p>
          <a:p>
            <a:pPr marL="285750" indent="-285750">
              <a:buFont typeface="Arial" panose="020B0604020202020204" pitchFamily="34" charset="0"/>
              <a:buChar char="•"/>
            </a:pPr>
            <a:r>
              <a:rPr lang="en-IN" sz="1400" b="1" dirty="0">
                <a:latin typeface="Bell MT" panose="02020503060305020303" pitchFamily="18" charset="0"/>
              </a:rPr>
              <a:t>Data Splitting</a:t>
            </a:r>
            <a:r>
              <a:rPr lang="en-IN" sz="1400" dirty="0">
                <a:latin typeface="Bell MT" panose="02020503060305020303" pitchFamily="18" charset="0"/>
              </a:rPr>
              <a:t>: 80% training (3,206 samples) and 20% testing (802 samples)</a:t>
            </a:r>
          </a:p>
          <a:p>
            <a:pPr marL="285750" indent="-285750">
              <a:buFont typeface="Arial" panose="020B0604020202020204" pitchFamily="34" charset="0"/>
              <a:buChar char="•"/>
            </a:pPr>
            <a:r>
              <a:rPr lang="en-IN" sz="1400" b="1" dirty="0">
                <a:latin typeface="Bell MT" panose="02020503060305020303" pitchFamily="18" charset="0"/>
              </a:rPr>
              <a:t>Model Training</a:t>
            </a:r>
            <a:r>
              <a:rPr lang="en-IN" sz="1400" dirty="0">
                <a:latin typeface="Bell MT" panose="02020503060305020303" pitchFamily="18" charset="0"/>
              </a:rPr>
              <a:t>: </a:t>
            </a:r>
            <a:r>
              <a:rPr lang="en-IN" sz="1400" dirty="0" err="1">
                <a:latin typeface="Bell MT" panose="02020503060305020303" pitchFamily="18" charset="0"/>
              </a:rPr>
              <a:t>MLPClassifier</a:t>
            </a:r>
            <a:r>
              <a:rPr lang="en-IN" sz="1400" dirty="0">
                <a:latin typeface="Bell MT" panose="02020503060305020303" pitchFamily="18" charset="0"/>
              </a:rPr>
              <a:t> fitted on training data</a:t>
            </a:r>
          </a:p>
          <a:p>
            <a:pPr marL="285750" indent="-285750">
              <a:buFont typeface="Arial" panose="020B0604020202020204" pitchFamily="34" charset="0"/>
              <a:buChar char="•"/>
            </a:pPr>
            <a:r>
              <a:rPr lang="en-IN" sz="1400" b="1" dirty="0">
                <a:latin typeface="Bell MT" panose="02020503060305020303" pitchFamily="18" charset="0"/>
              </a:rPr>
              <a:t>Prediction</a:t>
            </a:r>
            <a:r>
              <a:rPr lang="en-IN" sz="1400" dirty="0">
                <a:latin typeface="Bell MT" panose="02020503060305020303" pitchFamily="18" charset="0"/>
              </a:rPr>
              <a:t>: Model predictions generated on test set</a:t>
            </a:r>
          </a:p>
          <a:p>
            <a:pPr marL="285750" indent="-285750">
              <a:buFont typeface="Arial" panose="020B0604020202020204" pitchFamily="34" charset="0"/>
              <a:buChar char="•"/>
            </a:pPr>
            <a:r>
              <a:rPr lang="en-IN" sz="1400" b="1" dirty="0">
                <a:latin typeface="Bell MT" panose="02020503060305020303" pitchFamily="18" charset="0"/>
              </a:rPr>
              <a:t>Evaluation</a:t>
            </a:r>
            <a:r>
              <a:rPr lang="en-IN" sz="1400" dirty="0">
                <a:latin typeface="Bell MT" panose="02020503060305020303" pitchFamily="18" charset="0"/>
              </a:rPr>
              <a:t>: Performance assessed using confusion matrix and accuracy score</a:t>
            </a:r>
          </a:p>
          <a:p>
            <a:endParaRPr lang="en-IN" b="1" dirty="0">
              <a:latin typeface="Bell MT" panose="02020503060305020303" pitchFamily="18" charset="0"/>
            </a:endParaRPr>
          </a:p>
        </p:txBody>
      </p:sp>
    </p:spTree>
    <p:extLst>
      <p:ext uri="{BB962C8B-B14F-4D97-AF65-F5344CB8AC3E}">
        <p14:creationId xmlns:p14="http://schemas.microsoft.com/office/powerpoint/2010/main" val="1544493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A048C-2884-C798-5BE9-6F9AF42A08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A8DAB5-2CF5-C037-0C7F-BBFD32A3A1A1}"/>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DD3E1DEB-C94B-32B8-9FD0-7750F9075B71}"/>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CD3BBF0F-3DFA-12E6-9C1A-8D1FFA643303}"/>
              </a:ext>
            </a:extLst>
          </p:cNvPr>
          <p:cNvSpPr txBox="1"/>
          <p:nvPr/>
        </p:nvSpPr>
        <p:spPr>
          <a:xfrm>
            <a:off x="285438" y="1024165"/>
            <a:ext cx="6287121" cy="2923877"/>
          </a:xfrm>
          <a:prstGeom prst="rect">
            <a:avLst/>
          </a:prstGeom>
          <a:noFill/>
        </p:spPr>
        <p:txBody>
          <a:bodyPr wrap="square">
            <a:spAutoFit/>
          </a:bodyPr>
          <a:lstStyle/>
          <a:p>
            <a:r>
              <a:rPr lang="en-IN" b="1" dirty="0">
                <a:latin typeface="Bell MT" panose="02020503060305020303" pitchFamily="18" charset="0"/>
              </a:rPr>
              <a:t>5.6 Results</a:t>
            </a:r>
          </a:p>
          <a:p>
            <a:endParaRPr lang="en-IN" b="1" dirty="0">
              <a:latin typeface="Bell MT" panose="02020503060305020303" pitchFamily="18" charset="0"/>
            </a:endParaRPr>
          </a:p>
          <a:p>
            <a:r>
              <a:rPr lang="en-US" b="1" dirty="0">
                <a:latin typeface="Bell MT" panose="02020503060305020303" pitchFamily="18" charset="0"/>
              </a:rPr>
              <a:t>Model Performance Assessment:</a:t>
            </a:r>
          </a:p>
          <a:p>
            <a:endParaRPr lang="en-US" sz="1400" b="1" dirty="0">
              <a:latin typeface="Bell MT" panose="02020503060305020303" pitchFamily="18" charset="0"/>
            </a:endParaRPr>
          </a:p>
          <a:p>
            <a:pPr marL="285750" indent="-285750">
              <a:buFont typeface="Arial" panose="020B0604020202020204" pitchFamily="34" charset="0"/>
              <a:buChar char="•"/>
            </a:pPr>
            <a:r>
              <a:rPr lang="en-US" sz="1400" b="1" dirty="0">
                <a:latin typeface="Bell MT" panose="02020503060305020303" pitchFamily="18" charset="0"/>
              </a:rPr>
              <a:t>Exceptional Accuracy</a:t>
            </a:r>
            <a:r>
              <a:rPr lang="en-US" sz="1400" dirty="0">
                <a:latin typeface="Bell MT" panose="02020503060305020303" pitchFamily="18" charset="0"/>
              </a:rPr>
              <a:t>: 98.88% overall accuracy demonstrates excellent predictive capability</a:t>
            </a:r>
          </a:p>
          <a:p>
            <a:pPr marL="285750" indent="-285750">
              <a:buFont typeface="Arial" panose="020B0604020202020204" pitchFamily="34" charset="0"/>
              <a:buChar char="•"/>
            </a:pPr>
            <a:r>
              <a:rPr lang="en-US" sz="1400" b="1" dirty="0">
                <a:latin typeface="Bell MT" panose="02020503060305020303" pitchFamily="18" charset="0"/>
              </a:rPr>
              <a:t>Low False Positive Rate</a:t>
            </a:r>
            <a:r>
              <a:rPr lang="en-US" sz="1400" dirty="0">
                <a:latin typeface="Bell MT" panose="02020503060305020303" pitchFamily="18" charset="0"/>
              </a:rPr>
              <a:t>: Only 1 false positive indicates minimal over-prediction of rain</a:t>
            </a:r>
          </a:p>
          <a:p>
            <a:pPr marL="285750" indent="-285750">
              <a:buFont typeface="Arial" panose="020B0604020202020204" pitchFamily="34" charset="0"/>
              <a:buChar char="•"/>
            </a:pPr>
            <a:r>
              <a:rPr lang="en-US" sz="1400" b="1" dirty="0">
                <a:latin typeface="Bell MT" panose="02020503060305020303" pitchFamily="18" charset="0"/>
              </a:rPr>
              <a:t>Strong True Negative Rate</a:t>
            </a:r>
            <a:r>
              <a:rPr lang="en-US" sz="1400" dirty="0">
                <a:latin typeface="Bell MT" panose="02020503060305020303" pitchFamily="18" charset="0"/>
              </a:rPr>
              <a:t>: 649/650 non-rainy days correctly identified (99.85%)</a:t>
            </a:r>
          </a:p>
          <a:p>
            <a:pPr marL="285750" indent="-285750">
              <a:buFont typeface="Arial" panose="020B0604020202020204" pitchFamily="34" charset="0"/>
              <a:buChar char="•"/>
            </a:pPr>
            <a:r>
              <a:rPr lang="en-US" sz="1400" b="1" dirty="0">
                <a:latin typeface="Bell MT" panose="02020503060305020303" pitchFamily="18" charset="0"/>
              </a:rPr>
              <a:t>Good True Positive Rate</a:t>
            </a:r>
            <a:r>
              <a:rPr lang="en-US" sz="1400" dirty="0">
                <a:latin typeface="Bell MT" panose="02020503060305020303" pitchFamily="18" charset="0"/>
              </a:rPr>
              <a:t>: 144/152 rainy days correctly identified (94.74%)</a:t>
            </a:r>
          </a:p>
          <a:p>
            <a:endParaRPr lang="en-IN" b="1" dirty="0">
              <a:latin typeface="Bell MT" panose="02020503060305020303" pitchFamily="18" charset="0"/>
            </a:endParaRPr>
          </a:p>
        </p:txBody>
      </p:sp>
      <p:pic>
        <p:nvPicPr>
          <p:cNvPr id="7" name="Picture 6">
            <a:extLst>
              <a:ext uri="{FF2B5EF4-FFF2-40B4-BE49-F238E27FC236}">
                <a16:creationId xmlns:a16="http://schemas.microsoft.com/office/drawing/2014/main" id="{1905B1A4-2029-983F-8E4C-0DDEC72CB96D}"/>
              </a:ext>
            </a:extLst>
          </p:cNvPr>
          <p:cNvPicPr>
            <a:picLocks noChangeAspect="1"/>
          </p:cNvPicPr>
          <p:nvPr/>
        </p:nvPicPr>
        <p:blipFill>
          <a:blip r:embed="rId2"/>
          <a:stretch>
            <a:fillRect/>
          </a:stretch>
        </p:blipFill>
        <p:spPr>
          <a:xfrm>
            <a:off x="1562262" y="4031302"/>
            <a:ext cx="3733471" cy="2877556"/>
          </a:xfrm>
          <a:prstGeom prst="rect">
            <a:avLst/>
          </a:prstGeom>
        </p:spPr>
      </p:pic>
    </p:spTree>
    <p:extLst>
      <p:ext uri="{BB962C8B-B14F-4D97-AF65-F5344CB8AC3E}">
        <p14:creationId xmlns:p14="http://schemas.microsoft.com/office/powerpoint/2010/main" val="573410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78F66-CC4A-0DAF-0A46-0E313E038A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655E3-B6DF-1231-4E1B-896F27147758}"/>
              </a:ext>
            </a:extLst>
          </p:cNvPr>
          <p:cNvSpPr>
            <a:spLocks noGrp="1"/>
          </p:cNvSpPr>
          <p:nvPr>
            <p:ph type="title"/>
          </p:nvPr>
        </p:nvSpPr>
        <p:spPr>
          <a:xfrm>
            <a:off x="235741" y="149312"/>
            <a:ext cx="6386512" cy="615595"/>
          </a:xfrm>
        </p:spPr>
        <p:txBody>
          <a:bodyPr/>
          <a:lstStyle/>
          <a:p>
            <a:r>
              <a:rPr lang="en-IN" b="1" dirty="0">
                <a:latin typeface="Bodoni MT" panose="02070603080606020203" pitchFamily="18" charset="0"/>
              </a:rPr>
              <a:t>1. Data Preprocessing</a:t>
            </a:r>
          </a:p>
        </p:txBody>
      </p:sp>
      <p:cxnSp>
        <p:nvCxnSpPr>
          <p:cNvPr id="3" name="Straight Connector 2">
            <a:extLst>
              <a:ext uri="{FF2B5EF4-FFF2-40B4-BE49-F238E27FC236}">
                <a16:creationId xmlns:a16="http://schemas.microsoft.com/office/drawing/2014/main" id="{02BE6089-1418-E087-C5B5-6B45B7CCF261}"/>
              </a:ext>
            </a:extLst>
          </p:cNvPr>
          <p:cNvCxnSpPr/>
          <p:nvPr/>
        </p:nvCxnSpPr>
        <p:spPr>
          <a:xfrm>
            <a:off x="315257" y="701040"/>
            <a:ext cx="6227486" cy="0"/>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C98E3694-C709-3D75-394D-8374DF61D2DA}"/>
              </a:ext>
            </a:extLst>
          </p:cNvPr>
          <p:cNvSpPr txBox="1"/>
          <p:nvPr/>
        </p:nvSpPr>
        <p:spPr>
          <a:xfrm>
            <a:off x="315256" y="854969"/>
            <a:ext cx="6227485" cy="2646878"/>
          </a:xfrm>
          <a:prstGeom prst="rect">
            <a:avLst/>
          </a:prstGeom>
          <a:noFill/>
        </p:spPr>
        <p:txBody>
          <a:bodyPr wrap="square">
            <a:spAutoFit/>
          </a:bodyPr>
          <a:lstStyle/>
          <a:p>
            <a:r>
              <a:rPr lang="en-IN" b="1" dirty="0">
                <a:latin typeface="Bell MT" panose="02020503060305020303" pitchFamily="18" charset="0"/>
              </a:rPr>
              <a:t>Imported Libraries &amp; Modules </a:t>
            </a:r>
            <a:r>
              <a:rPr lang="en-IN" dirty="0">
                <a:latin typeface="Bell MT" panose="02020503060305020303" pitchFamily="18" charset="0"/>
              </a:rPr>
              <a:t>: </a:t>
            </a:r>
          </a:p>
          <a:p>
            <a:r>
              <a:rPr lang="en-IN" sz="1400" dirty="0">
                <a:latin typeface="Bell MT" panose="02020503060305020303" pitchFamily="18" charset="0"/>
              </a:rPr>
              <a:t>1. </a:t>
            </a:r>
            <a:r>
              <a:rPr lang="en-IN" sz="1400" dirty="0" err="1">
                <a:latin typeface="Bell MT" panose="02020503060305020303" pitchFamily="18" charset="0"/>
              </a:rPr>
              <a:t>Matplotlib.pyplot</a:t>
            </a:r>
            <a:r>
              <a:rPr lang="en-IN" sz="1400" dirty="0">
                <a:latin typeface="Bell MT" panose="02020503060305020303" pitchFamily="18" charset="0"/>
              </a:rPr>
              <a:t> </a:t>
            </a:r>
          </a:p>
          <a:p>
            <a:r>
              <a:rPr lang="en-IN" sz="1400" dirty="0">
                <a:latin typeface="Bell MT" panose="02020503060305020303" pitchFamily="18" charset="0"/>
              </a:rPr>
              <a:t>2. Seaborn </a:t>
            </a:r>
          </a:p>
          <a:p>
            <a:r>
              <a:rPr lang="en-IN" sz="1400" dirty="0">
                <a:latin typeface="Bell MT" panose="02020503060305020303" pitchFamily="18" charset="0"/>
              </a:rPr>
              <a:t>3. Pandas </a:t>
            </a:r>
          </a:p>
          <a:p>
            <a:r>
              <a:rPr lang="en-IN" sz="1400" dirty="0">
                <a:latin typeface="Bell MT" panose="02020503060305020303" pitchFamily="18" charset="0"/>
              </a:rPr>
              <a:t>4. </a:t>
            </a:r>
            <a:r>
              <a:rPr lang="en-IN" sz="1400" dirty="0" err="1">
                <a:latin typeface="Bell MT" panose="02020503060305020303" pitchFamily="18" charset="0"/>
              </a:rPr>
              <a:t>Numpy</a:t>
            </a:r>
            <a:r>
              <a:rPr lang="en-IN" sz="1400" dirty="0">
                <a:latin typeface="Bell MT" panose="02020503060305020303" pitchFamily="18" charset="0"/>
              </a:rPr>
              <a:t> </a:t>
            </a:r>
          </a:p>
          <a:p>
            <a:r>
              <a:rPr lang="en-IN" sz="1400" dirty="0">
                <a:latin typeface="Bell MT" panose="02020503060305020303" pitchFamily="18" charset="0"/>
              </a:rPr>
              <a:t>5. OS module</a:t>
            </a:r>
          </a:p>
          <a:p>
            <a:endParaRPr lang="en-IN" dirty="0">
              <a:latin typeface="Bell MT" panose="02020503060305020303" pitchFamily="18" charset="0"/>
            </a:endParaRPr>
          </a:p>
          <a:p>
            <a:r>
              <a:rPr lang="en-US" b="1" dirty="0">
                <a:latin typeface="Bell MT" panose="02020503060305020303" pitchFamily="18" charset="0"/>
              </a:rPr>
              <a:t>STEP 1 : </a:t>
            </a:r>
            <a:r>
              <a:rPr lang="en-US" sz="1400" dirty="0">
                <a:latin typeface="Bell MT" panose="02020503060305020303" pitchFamily="18" charset="0"/>
              </a:rPr>
              <a:t>Data Alignment To arrange the data in a manner that pandas can use it to create a </a:t>
            </a:r>
            <a:r>
              <a:rPr lang="en-US" sz="1400" dirty="0" err="1">
                <a:latin typeface="Bell MT" panose="02020503060305020303" pitchFamily="18" charset="0"/>
              </a:rPr>
              <a:t>DataFrame</a:t>
            </a:r>
            <a:r>
              <a:rPr lang="en-US" sz="1400" dirty="0">
                <a:latin typeface="Bell MT" panose="02020503060305020303" pitchFamily="18" charset="0"/>
              </a:rPr>
              <a:t> &amp; combined csv file that include weather data of all years ( 1996 to 2020 ) without any error I have used </a:t>
            </a:r>
            <a:r>
              <a:rPr lang="en-US" sz="1400" dirty="0" err="1">
                <a:latin typeface="Bell MT" panose="02020503060305020303" pitchFamily="18" charset="0"/>
              </a:rPr>
              <a:t>Mircosoft</a:t>
            </a:r>
            <a:r>
              <a:rPr lang="en-US" sz="1400" dirty="0">
                <a:latin typeface="Bell MT" panose="02020503060305020303" pitchFamily="18" charset="0"/>
              </a:rPr>
              <a:t> Excel sheet ( drag , drop , cut , paste &amp; basic things )</a:t>
            </a:r>
            <a:endParaRPr lang="en-IN" sz="1400" dirty="0">
              <a:latin typeface="Bell MT" panose="02020503060305020303" pitchFamily="18" charset="0"/>
            </a:endParaRPr>
          </a:p>
        </p:txBody>
      </p:sp>
      <p:pic>
        <p:nvPicPr>
          <p:cNvPr id="9" name="Picture 8">
            <a:extLst>
              <a:ext uri="{FF2B5EF4-FFF2-40B4-BE49-F238E27FC236}">
                <a16:creationId xmlns:a16="http://schemas.microsoft.com/office/drawing/2014/main" id="{721B855E-0451-E223-0EBC-23C69916135C}"/>
              </a:ext>
            </a:extLst>
          </p:cNvPr>
          <p:cNvPicPr>
            <a:picLocks noChangeAspect="1"/>
          </p:cNvPicPr>
          <p:nvPr/>
        </p:nvPicPr>
        <p:blipFill>
          <a:blip r:embed="rId2"/>
          <a:stretch>
            <a:fillRect/>
          </a:stretch>
        </p:blipFill>
        <p:spPr>
          <a:xfrm>
            <a:off x="515995" y="3501847"/>
            <a:ext cx="5826005" cy="1205591"/>
          </a:xfrm>
          <a:prstGeom prst="rect">
            <a:avLst/>
          </a:prstGeom>
        </p:spPr>
      </p:pic>
      <p:sp>
        <p:nvSpPr>
          <p:cNvPr id="11" name="TextBox 10">
            <a:extLst>
              <a:ext uri="{FF2B5EF4-FFF2-40B4-BE49-F238E27FC236}">
                <a16:creationId xmlns:a16="http://schemas.microsoft.com/office/drawing/2014/main" id="{FEDA5ABD-674B-5177-0C95-EE225240DB64}"/>
              </a:ext>
            </a:extLst>
          </p:cNvPr>
          <p:cNvSpPr txBox="1"/>
          <p:nvPr/>
        </p:nvSpPr>
        <p:spPr>
          <a:xfrm>
            <a:off x="315256" y="4936953"/>
            <a:ext cx="6026744" cy="523220"/>
          </a:xfrm>
          <a:prstGeom prst="rect">
            <a:avLst/>
          </a:prstGeom>
          <a:noFill/>
        </p:spPr>
        <p:txBody>
          <a:bodyPr wrap="square">
            <a:spAutoFit/>
          </a:bodyPr>
          <a:lstStyle/>
          <a:p>
            <a:r>
              <a:rPr lang="en-US" sz="1400" dirty="0">
                <a:latin typeface="Bell MT" panose="02020503060305020303" pitchFamily="18" charset="0"/>
              </a:rPr>
              <a:t>Used Function’s “Go to Special” in Excel Sheet to remove the blank row’s between the data : </a:t>
            </a:r>
            <a:endParaRPr lang="en-IN" sz="1400" dirty="0">
              <a:latin typeface="Bell MT" panose="02020503060305020303" pitchFamily="18" charset="0"/>
            </a:endParaRPr>
          </a:p>
        </p:txBody>
      </p:sp>
      <p:pic>
        <p:nvPicPr>
          <p:cNvPr id="13" name="Picture 12">
            <a:extLst>
              <a:ext uri="{FF2B5EF4-FFF2-40B4-BE49-F238E27FC236}">
                <a16:creationId xmlns:a16="http://schemas.microsoft.com/office/drawing/2014/main" id="{77C2C244-6BD0-D490-4FE7-E0606A211933}"/>
              </a:ext>
            </a:extLst>
          </p:cNvPr>
          <p:cNvPicPr>
            <a:picLocks noChangeAspect="1"/>
          </p:cNvPicPr>
          <p:nvPr/>
        </p:nvPicPr>
        <p:blipFill>
          <a:blip r:embed="rId3"/>
          <a:stretch>
            <a:fillRect/>
          </a:stretch>
        </p:blipFill>
        <p:spPr>
          <a:xfrm>
            <a:off x="515995" y="5575542"/>
            <a:ext cx="5973594" cy="1778773"/>
          </a:xfrm>
          <a:prstGeom prst="rect">
            <a:avLst/>
          </a:prstGeom>
        </p:spPr>
      </p:pic>
      <p:sp>
        <p:nvSpPr>
          <p:cNvPr id="15" name="TextBox 14">
            <a:extLst>
              <a:ext uri="{FF2B5EF4-FFF2-40B4-BE49-F238E27FC236}">
                <a16:creationId xmlns:a16="http://schemas.microsoft.com/office/drawing/2014/main" id="{01C90979-D705-8CFC-C9F1-17AE70888E45}"/>
              </a:ext>
            </a:extLst>
          </p:cNvPr>
          <p:cNvSpPr txBox="1"/>
          <p:nvPr/>
        </p:nvSpPr>
        <p:spPr>
          <a:xfrm>
            <a:off x="315256" y="7444377"/>
            <a:ext cx="6174331" cy="1169551"/>
          </a:xfrm>
          <a:prstGeom prst="rect">
            <a:avLst/>
          </a:prstGeom>
          <a:noFill/>
        </p:spPr>
        <p:txBody>
          <a:bodyPr wrap="square">
            <a:spAutoFit/>
          </a:bodyPr>
          <a:lstStyle/>
          <a:p>
            <a:r>
              <a:rPr lang="en-US" sz="1400" dirty="0">
                <a:latin typeface="Bell MT" panose="02020503060305020303" pitchFamily="18" charset="0"/>
              </a:rPr>
              <a:t>After Arranging the data in a Structured form , I renamed the column that have similar column (ET – Evapotranspiration &amp; PE – Potential Evapotranspiration ) since both are related to evaporation I renamed all column named ET to PE. </a:t>
            </a:r>
          </a:p>
          <a:p>
            <a:r>
              <a:rPr lang="en-US" sz="1400" dirty="0">
                <a:latin typeface="Bell MT" panose="02020503060305020303" pitchFamily="18" charset="0"/>
              </a:rPr>
              <a:t>After this I exported each tab form </a:t>
            </a:r>
            <a:r>
              <a:rPr lang="en-US" sz="1400" dirty="0" err="1">
                <a:latin typeface="Bell MT" panose="02020503060305020303" pitchFamily="18" charset="0"/>
              </a:rPr>
              <a:t>xls</a:t>
            </a:r>
            <a:r>
              <a:rPr lang="en-US" sz="1400" dirty="0">
                <a:latin typeface="Bell MT" panose="02020503060305020303" pitchFamily="18" charset="0"/>
              </a:rPr>
              <a:t> to csv format &amp; I got aligned data for each year in CSV file format.</a:t>
            </a:r>
            <a:endParaRPr lang="en-IN" sz="1400" dirty="0">
              <a:latin typeface="Bell MT" panose="02020503060305020303" pitchFamily="18" charset="0"/>
            </a:endParaRPr>
          </a:p>
        </p:txBody>
      </p:sp>
    </p:spTree>
    <p:extLst>
      <p:ext uri="{BB962C8B-B14F-4D97-AF65-F5344CB8AC3E}">
        <p14:creationId xmlns:p14="http://schemas.microsoft.com/office/powerpoint/2010/main" val="2171867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88203-56BA-E111-2D6C-00CC280AAD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3B59E5-D8E7-AA4D-ECEF-9ED742ACEA55}"/>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9615129E-7261-1427-FFA5-791C12AFA528}"/>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7D301FE4-0800-1F18-0E93-2DF54977A477}"/>
              </a:ext>
            </a:extLst>
          </p:cNvPr>
          <p:cNvSpPr txBox="1"/>
          <p:nvPr/>
        </p:nvSpPr>
        <p:spPr>
          <a:xfrm>
            <a:off x="285439" y="857369"/>
            <a:ext cx="6287120" cy="8032968"/>
          </a:xfrm>
          <a:prstGeom prst="rect">
            <a:avLst/>
          </a:prstGeom>
          <a:noFill/>
        </p:spPr>
        <p:txBody>
          <a:bodyPr wrap="square">
            <a:spAutoFit/>
          </a:bodyPr>
          <a:lstStyle/>
          <a:p>
            <a:r>
              <a:rPr lang="en-IN" sz="2400" b="1" dirty="0">
                <a:latin typeface="Bell MT" panose="02020503060305020303" pitchFamily="18" charset="0"/>
              </a:rPr>
              <a:t>6. Random Forest Classifier</a:t>
            </a:r>
          </a:p>
          <a:p>
            <a:r>
              <a:rPr lang="en-US" b="1" dirty="0">
                <a:latin typeface="Bell MT" panose="02020503060305020303" pitchFamily="18" charset="0"/>
              </a:rPr>
              <a:t>6.1 Introduction</a:t>
            </a:r>
          </a:p>
          <a:p>
            <a:r>
              <a:rPr lang="en-US" sz="1400" dirty="0">
                <a:latin typeface="Bell MT" panose="02020503060305020303" pitchFamily="18" charset="0"/>
              </a:rPr>
              <a:t>This section of report presents the development and evaluation of a Random Forest classifier for weather prediction. The model utilizes historical weather data to predict rainy days based on various meteorological parameters including temperature, humidity, rainfall, and potential evaporation measurements.</a:t>
            </a:r>
          </a:p>
          <a:p>
            <a:endParaRPr lang="en-US" sz="1400" dirty="0">
              <a:latin typeface="Bell MT" panose="02020503060305020303" pitchFamily="18" charset="0"/>
            </a:endParaRPr>
          </a:p>
          <a:p>
            <a:r>
              <a:rPr lang="en-US" b="1" dirty="0">
                <a:latin typeface="Bell MT" panose="02020503060305020303" pitchFamily="18" charset="0"/>
              </a:rPr>
              <a:t>6.2 Objective</a:t>
            </a:r>
          </a:p>
          <a:p>
            <a:r>
              <a:rPr lang="en-US" sz="1400" dirty="0">
                <a:latin typeface="Bell MT" panose="02020503060305020303" pitchFamily="18" charset="0"/>
              </a:rPr>
              <a:t>The primary objective of this project is to build a machine learning model that can accurately predict rainy days using weather-related features. The Random Forest algorithm was employed to classify weather conditions and determine the likelihood of precipitation occurrence based on historical weather patterns.</a:t>
            </a:r>
          </a:p>
          <a:p>
            <a:endParaRPr lang="en-IN" sz="2400" b="1"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6.3 Libraries &amp; Modules Used</a:t>
            </a:r>
          </a:p>
          <a:p>
            <a:pPr lvl="0" defTabSz="914400" eaLnBrk="0" fontAlgn="base" hangingPunct="0">
              <a:spcBef>
                <a:spcPct val="0"/>
              </a:spcBef>
              <a:spcAft>
                <a:spcPct val="0"/>
              </a:spcAft>
            </a:pPr>
            <a:r>
              <a:rPr lang="en-US" altLang="en-US" sz="1400" dirty="0">
                <a:latin typeface="Bell MT" panose="02020503060305020303" pitchFamily="18" charset="0"/>
              </a:rPr>
              <a:t>The following Python libraries and modules were utilized in this implementation:</a:t>
            </a:r>
          </a:p>
          <a:p>
            <a:pPr marL="285750" lvl="0" indent="-285750" defTabSz="914400" eaLnBrk="0" fontAlgn="base" hangingPunct="0">
              <a:spcBef>
                <a:spcPct val="0"/>
              </a:spcBef>
              <a:spcAft>
                <a:spcPct val="0"/>
              </a:spcAft>
              <a:buFont typeface="Arial" panose="020B0604020202020204" pitchFamily="34" charset="0"/>
              <a:buChar char="•"/>
            </a:pPr>
            <a:endParaRPr lang="en-US" altLang="en-US" sz="1400" dirty="0">
              <a:latin typeface="Bell MT" panose="02020503060305020303"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pandas</a:t>
            </a:r>
            <a:r>
              <a:rPr lang="en-US" altLang="en-US" sz="1400" dirty="0">
                <a:latin typeface="Bell MT" panose="02020503060305020303" pitchFamily="18" charset="0"/>
              </a:rPr>
              <a:t>: Data manipulation and analysis, used for loading and handling the CSV dataset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scikit-learn</a:t>
            </a:r>
            <a:r>
              <a:rPr lang="en-US" altLang="en-US" sz="1400" dirty="0">
                <a:latin typeface="Bell MT" panose="02020503060305020303" pitchFamily="18" charset="0"/>
              </a:rPr>
              <a:t>: Machine learning library providing: </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dirty="0" err="1">
                <a:latin typeface="Bell MT" panose="02020503060305020303" pitchFamily="18" charset="0"/>
              </a:rPr>
              <a:t>RandomForestClassifier</a:t>
            </a:r>
            <a:r>
              <a:rPr lang="en-US" altLang="en-US" sz="1400" dirty="0">
                <a:latin typeface="Bell MT" panose="02020503060305020303" pitchFamily="18" charset="0"/>
              </a:rPr>
              <a:t>: Core algorithm implementation </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dirty="0" err="1">
                <a:latin typeface="Bell MT" panose="02020503060305020303" pitchFamily="18" charset="0"/>
              </a:rPr>
              <a:t>train_test_split</a:t>
            </a:r>
            <a:r>
              <a:rPr lang="en-US" altLang="en-US" sz="1400" dirty="0">
                <a:latin typeface="Bell MT" panose="02020503060305020303" pitchFamily="18" charset="0"/>
              </a:rPr>
              <a:t>: Data splitting functionality </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dirty="0" err="1">
                <a:latin typeface="Bell MT" panose="02020503060305020303" pitchFamily="18" charset="0"/>
              </a:rPr>
              <a:t>confusion_matrix</a:t>
            </a:r>
            <a:r>
              <a:rPr lang="en-US" altLang="en-US" sz="1400" dirty="0">
                <a:latin typeface="Bell MT" panose="02020503060305020303" pitchFamily="18" charset="0"/>
              </a:rPr>
              <a:t>: Model evaluation metric </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dirty="0" err="1">
                <a:latin typeface="Bell MT" panose="02020503060305020303" pitchFamily="18" charset="0"/>
              </a:rPr>
              <a:t>accuracy_score</a:t>
            </a:r>
            <a:r>
              <a:rPr lang="en-US" altLang="en-US" sz="1400" dirty="0">
                <a:latin typeface="Bell MT" panose="02020503060305020303" pitchFamily="18" charset="0"/>
              </a:rPr>
              <a:t>: Performance measurement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matplotlib.pyplot</a:t>
            </a:r>
            <a:r>
              <a:rPr lang="en-US" altLang="en-US" sz="1400" dirty="0">
                <a:latin typeface="Bell MT" panose="02020503060305020303" pitchFamily="18" charset="0"/>
              </a:rPr>
              <a:t>: Data visualization for plotting results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seaborn</a:t>
            </a:r>
            <a:r>
              <a:rPr lang="en-US" altLang="en-US" sz="1400" dirty="0">
                <a:latin typeface="Bell MT" panose="02020503060305020303" pitchFamily="18" charset="0"/>
              </a:rPr>
              <a:t>: Statistical data visualization, specifically for confusion matrix heatmap</a:t>
            </a:r>
          </a:p>
          <a:p>
            <a:pPr lvl="0" defTabSz="914400" eaLnBrk="0" fontAlgn="base" hangingPunct="0">
              <a:spcBef>
                <a:spcPct val="0"/>
              </a:spcBef>
              <a:spcAft>
                <a:spcPct val="0"/>
              </a:spcAft>
            </a:pPr>
            <a:endParaRPr lang="en-US" altLang="en-US" sz="1400" dirty="0">
              <a:latin typeface="Bell MT" panose="02020503060305020303" pitchFamily="18" charset="0"/>
            </a:endParaRPr>
          </a:p>
          <a:p>
            <a:pPr>
              <a:buNone/>
            </a:pPr>
            <a:r>
              <a:rPr lang="en-US" b="1" dirty="0">
                <a:latin typeface="Bell MT" panose="02020503060305020303" pitchFamily="18" charset="0"/>
              </a:rPr>
              <a:t>6.4 Scope and Limitations</a:t>
            </a:r>
          </a:p>
          <a:p>
            <a:pPr>
              <a:buNone/>
            </a:pPr>
            <a:r>
              <a:rPr lang="en-US" b="1" dirty="0">
                <a:latin typeface="Bell MT" panose="02020503060305020303" pitchFamily="18" charset="0"/>
              </a:rPr>
              <a:t> Scope of Random Forest Algorithm:</a:t>
            </a:r>
          </a:p>
          <a:p>
            <a:pPr marL="285750" indent="-285750">
              <a:buFont typeface="Arial" panose="020B0604020202020204" pitchFamily="34" charset="0"/>
              <a:buChar char="•"/>
            </a:pPr>
            <a:r>
              <a:rPr lang="en-US" sz="1400" b="1" dirty="0">
                <a:latin typeface="Bell MT" panose="02020503060305020303" pitchFamily="18" charset="0"/>
              </a:rPr>
              <a:t>Ensemble Learning</a:t>
            </a:r>
            <a:r>
              <a:rPr lang="en-US" sz="1400" dirty="0">
                <a:latin typeface="Bell MT" panose="02020503060305020303" pitchFamily="18" charset="0"/>
              </a:rPr>
              <a:t>: Combines multiple decision trees to improve prediction accuracy and reduce overfitting</a:t>
            </a:r>
          </a:p>
          <a:p>
            <a:pPr marL="285750" indent="-285750">
              <a:buFont typeface="Arial" panose="020B0604020202020204" pitchFamily="34" charset="0"/>
              <a:buChar char="•"/>
            </a:pPr>
            <a:r>
              <a:rPr lang="en-US" sz="1400" b="1" dirty="0">
                <a:latin typeface="Bell MT" panose="02020503060305020303" pitchFamily="18" charset="0"/>
              </a:rPr>
              <a:t>Feature Importance</a:t>
            </a:r>
            <a:r>
              <a:rPr lang="en-US" sz="1400" dirty="0">
                <a:latin typeface="Bell MT" panose="02020503060305020303" pitchFamily="18" charset="0"/>
              </a:rPr>
              <a:t>: Provides insights into which weather parameters are most influential in predictions</a:t>
            </a:r>
          </a:p>
          <a:p>
            <a:pPr marL="285750" indent="-285750">
              <a:buFont typeface="Arial" panose="020B0604020202020204" pitchFamily="34" charset="0"/>
              <a:buChar char="•"/>
            </a:pPr>
            <a:r>
              <a:rPr lang="en-US" sz="1400" b="1" dirty="0">
                <a:latin typeface="Bell MT" panose="02020503060305020303" pitchFamily="18" charset="0"/>
              </a:rPr>
              <a:t>Robustness</a:t>
            </a:r>
            <a:r>
              <a:rPr lang="en-US" sz="1400" dirty="0">
                <a:latin typeface="Bell MT" panose="02020503060305020303" pitchFamily="18" charset="0"/>
              </a:rPr>
              <a:t>: Handles missing values and maintains accuracy when dealing with large datasets.</a:t>
            </a:r>
          </a:p>
        </p:txBody>
      </p:sp>
    </p:spTree>
    <p:extLst>
      <p:ext uri="{BB962C8B-B14F-4D97-AF65-F5344CB8AC3E}">
        <p14:creationId xmlns:p14="http://schemas.microsoft.com/office/powerpoint/2010/main" val="574734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C58E9-3B74-E4DB-5283-B979E53158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25E8B2F-E82E-2CC2-53B5-D7279E20694E}"/>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E31B63BC-0229-53AC-FFF8-8D129DDF1062}"/>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FD6547AE-8D51-5606-934F-1D80FE9E9A83}"/>
              </a:ext>
            </a:extLst>
          </p:cNvPr>
          <p:cNvSpPr txBox="1"/>
          <p:nvPr/>
        </p:nvSpPr>
        <p:spPr>
          <a:xfrm>
            <a:off x="285439" y="940905"/>
            <a:ext cx="6287121" cy="6647974"/>
          </a:xfrm>
          <a:prstGeom prst="rect">
            <a:avLst/>
          </a:prstGeom>
          <a:noFill/>
        </p:spPr>
        <p:txBody>
          <a:bodyPr wrap="square">
            <a:spAutoFit/>
          </a:bodyPr>
          <a:lstStyle/>
          <a:p>
            <a:pPr marL="285750" indent="-285750">
              <a:buFont typeface="Arial" panose="020B0604020202020204" pitchFamily="34" charset="0"/>
              <a:buChar char="•"/>
            </a:pPr>
            <a:r>
              <a:rPr lang="en-US" sz="1400" b="1" dirty="0">
                <a:latin typeface="Bell MT" panose="02020503060305020303" pitchFamily="18" charset="0"/>
              </a:rPr>
              <a:t>Versatility</a:t>
            </a:r>
            <a:r>
              <a:rPr lang="en-US" sz="1400" dirty="0">
                <a:latin typeface="Bell MT" panose="02020503060305020303" pitchFamily="18" charset="0"/>
              </a:rPr>
              <a:t>: Suitable for both classification and regression tasks</a:t>
            </a:r>
          </a:p>
          <a:p>
            <a:pPr marL="285750" indent="-285750">
              <a:buFont typeface="Arial" panose="020B0604020202020204" pitchFamily="34" charset="0"/>
              <a:buChar char="•"/>
            </a:pPr>
            <a:r>
              <a:rPr lang="en-US" sz="1400" b="1" dirty="0">
                <a:latin typeface="Bell MT" panose="02020503060305020303" pitchFamily="18" charset="0"/>
              </a:rPr>
              <a:t>Non-parametric</a:t>
            </a:r>
            <a:r>
              <a:rPr lang="en-US" sz="1400" dirty="0">
                <a:latin typeface="Bell MT" panose="02020503060305020303" pitchFamily="18" charset="0"/>
              </a:rPr>
              <a:t>: Makes no assumptions about underlying data distribution</a:t>
            </a:r>
          </a:p>
          <a:p>
            <a:pPr>
              <a:buFont typeface="Arial" panose="020B0604020202020204" pitchFamily="34" charset="0"/>
              <a:buChar char="•"/>
            </a:pPr>
            <a:endParaRPr lang="en-US" sz="1400" dirty="0">
              <a:latin typeface="Bell MT" panose="02020503060305020303" pitchFamily="18" charset="0"/>
            </a:endParaRPr>
          </a:p>
          <a:p>
            <a:pPr>
              <a:buNone/>
            </a:pPr>
            <a:r>
              <a:rPr lang="en-US" b="1" dirty="0">
                <a:latin typeface="Bell MT" panose="02020503060305020303" pitchFamily="18" charset="0"/>
              </a:rPr>
              <a:t>Limitations of Random Forest Algorithm:</a:t>
            </a:r>
          </a:p>
          <a:p>
            <a:pPr marL="285750" indent="-285750">
              <a:buFont typeface="Arial" panose="020B0604020202020204" pitchFamily="34" charset="0"/>
              <a:buChar char="•"/>
            </a:pPr>
            <a:r>
              <a:rPr lang="en-US" sz="1400" b="1" dirty="0">
                <a:latin typeface="Bell MT" panose="02020503060305020303" pitchFamily="18" charset="0"/>
              </a:rPr>
              <a:t>Interpretability</a:t>
            </a:r>
            <a:r>
              <a:rPr lang="en-US" sz="1400" dirty="0">
                <a:latin typeface="Bell MT" panose="02020503060305020303" pitchFamily="18" charset="0"/>
              </a:rPr>
              <a:t>: Less interpretable than single decision trees due to ensemble nature</a:t>
            </a:r>
          </a:p>
          <a:p>
            <a:pPr marL="285750" indent="-285750">
              <a:buFont typeface="Arial" panose="020B0604020202020204" pitchFamily="34" charset="0"/>
              <a:buChar char="•"/>
            </a:pPr>
            <a:r>
              <a:rPr lang="en-US" sz="1400" b="1" dirty="0">
                <a:latin typeface="Bell MT" panose="02020503060305020303" pitchFamily="18" charset="0"/>
              </a:rPr>
              <a:t>Memory Usage</a:t>
            </a:r>
            <a:r>
              <a:rPr lang="en-US" sz="1400" dirty="0">
                <a:latin typeface="Bell MT" panose="02020503060305020303" pitchFamily="18" charset="0"/>
              </a:rPr>
              <a:t>: Requires more computational resources and memory compared to simpler algorithms</a:t>
            </a:r>
          </a:p>
          <a:p>
            <a:pPr marL="285750" indent="-285750">
              <a:buFont typeface="Arial" panose="020B0604020202020204" pitchFamily="34" charset="0"/>
              <a:buChar char="•"/>
            </a:pPr>
            <a:r>
              <a:rPr lang="en-US" sz="1400" b="1" dirty="0">
                <a:latin typeface="Bell MT" panose="02020503060305020303" pitchFamily="18" charset="0"/>
              </a:rPr>
              <a:t>Overfitting Risk</a:t>
            </a:r>
            <a:r>
              <a:rPr lang="en-US" sz="1400" dirty="0">
                <a:latin typeface="Bell MT" panose="02020503060305020303" pitchFamily="18" charset="0"/>
              </a:rPr>
              <a:t>: Can overfit with very noisy datasets despite built-in regularization</a:t>
            </a:r>
          </a:p>
          <a:p>
            <a:pPr marL="285750" indent="-285750">
              <a:buFont typeface="Arial" panose="020B0604020202020204" pitchFamily="34" charset="0"/>
              <a:buChar char="•"/>
            </a:pPr>
            <a:r>
              <a:rPr lang="en-US" sz="1400" b="1" dirty="0">
                <a:latin typeface="Bell MT" panose="02020503060305020303" pitchFamily="18" charset="0"/>
              </a:rPr>
              <a:t>Bias towards Categorical Variables</a:t>
            </a:r>
            <a:r>
              <a:rPr lang="en-US" sz="1400" dirty="0">
                <a:latin typeface="Bell MT" panose="02020503060305020303" pitchFamily="18" charset="0"/>
              </a:rPr>
              <a:t>: May favor categorical features with more levels</a:t>
            </a:r>
          </a:p>
          <a:p>
            <a:pPr marL="285750" indent="-285750">
              <a:buFont typeface="Arial" panose="020B0604020202020204" pitchFamily="34" charset="0"/>
              <a:buChar char="•"/>
            </a:pPr>
            <a:r>
              <a:rPr lang="en-US" sz="1400" b="1" dirty="0">
                <a:latin typeface="Bell MT" panose="02020503060305020303" pitchFamily="18" charset="0"/>
              </a:rPr>
              <a:t>Real-time Prediction</a:t>
            </a:r>
            <a:r>
              <a:rPr lang="en-US" sz="1400" dirty="0">
                <a:latin typeface="Bell MT" panose="02020503060305020303" pitchFamily="18" charset="0"/>
              </a:rPr>
              <a:t>: Slower prediction time compared to simpler models due to multiple tree evaluations</a:t>
            </a:r>
          </a:p>
          <a:p>
            <a:pPr>
              <a:buFont typeface="Arial" panose="020B0604020202020204" pitchFamily="34" charset="0"/>
              <a:buChar char="•"/>
            </a:pPr>
            <a:endParaRPr lang="en-US" sz="1400" dirty="0">
              <a:latin typeface="Bell MT" panose="02020503060305020303" pitchFamily="18" charset="0"/>
            </a:endParaRPr>
          </a:p>
          <a:p>
            <a:r>
              <a:rPr lang="en-IN" b="1" dirty="0">
                <a:latin typeface="Bell MT" panose="02020503060305020303" pitchFamily="18" charset="0"/>
              </a:rPr>
              <a:t>6.5 Implementation and Results</a:t>
            </a:r>
          </a:p>
          <a:p>
            <a:r>
              <a:rPr lang="en-US" b="1" dirty="0">
                <a:latin typeface="Bell MT" panose="02020503060305020303" pitchFamily="18" charset="0"/>
              </a:rPr>
              <a:t>Hyperparameters:</a:t>
            </a:r>
          </a:p>
          <a:p>
            <a:r>
              <a:rPr lang="en-US" sz="1400" dirty="0">
                <a:latin typeface="Bell MT" panose="02020503060305020303" pitchFamily="18" charset="0"/>
              </a:rPr>
              <a:t>The Random Forest model was configured with the following hyperparameter:</a:t>
            </a:r>
          </a:p>
          <a:p>
            <a:pPr marL="285750" indent="-285750">
              <a:buFont typeface="Arial" panose="020B0604020202020204" pitchFamily="34" charset="0"/>
              <a:buChar char="•"/>
            </a:pPr>
            <a:r>
              <a:rPr lang="en-US" sz="1400" b="1" dirty="0" err="1">
                <a:latin typeface="Bell MT" panose="02020503060305020303" pitchFamily="18" charset="0"/>
              </a:rPr>
              <a:t>n_estimators</a:t>
            </a:r>
            <a:r>
              <a:rPr lang="en-US" sz="1400" dirty="0">
                <a:latin typeface="Bell MT" panose="02020503060305020303" pitchFamily="18" charset="0"/>
              </a:rPr>
              <a:t>: 30 (number of decision trees in the forest)</a:t>
            </a:r>
          </a:p>
          <a:p>
            <a:pPr marL="285750" indent="-285750">
              <a:buFont typeface="Arial" panose="020B0604020202020204" pitchFamily="34" charset="0"/>
              <a:buChar char="•"/>
            </a:pPr>
            <a:r>
              <a:rPr lang="en-US" sz="1400" dirty="0">
                <a:latin typeface="Bell MT" panose="02020503060305020303" pitchFamily="18" charset="0"/>
              </a:rPr>
              <a:t>All other parameters remained at scikit-learn default values</a:t>
            </a:r>
          </a:p>
          <a:p>
            <a:endParaRPr lang="en-US" sz="1400" dirty="0">
              <a:latin typeface="Bell MT" panose="02020503060305020303" pitchFamily="18" charset="0"/>
            </a:endParaRPr>
          </a:p>
          <a:p>
            <a:r>
              <a:rPr lang="en-US" b="1" dirty="0">
                <a:latin typeface="Bell MT" panose="02020503060305020303" pitchFamily="18" charset="0"/>
              </a:rPr>
              <a:t>Performance Metrics:</a:t>
            </a:r>
          </a:p>
          <a:p>
            <a:pPr marL="285750" indent="-285750">
              <a:buFont typeface="Arial" panose="020B0604020202020204" pitchFamily="34" charset="0"/>
              <a:buChar char="•"/>
            </a:pPr>
            <a:r>
              <a:rPr lang="en-US" sz="1400" b="1" dirty="0">
                <a:latin typeface="Bell MT" panose="02020503060305020303" pitchFamily="18" charset="0"/>
              </a:rPr>
              <a:t>Overall Accuracy</a:t>
            </a:r>
            <a:r>
              <a:rPr lang="en-US" sz="1400" dirty="0">
                <a:latin typeface="Bell MT" panose="02020503060305020303" pitchFamily="18" charset="0"/>
              </a:rPr>
              <a:t>: 99.88%</a:t>
            </a:r>
          </a:p>
          <a:p>
            <a:pPr marL="285750" indent="-285750">
              <a:buFont typeface="Arial" panose="020B0604020202020204" pitchFamily="34" charset="0"/>
              <a:buChar char="•"/>
            </a:pPr>
            <a:r>
              <a:rPr lang="en-US" sz="1400" b="1" dirty="0">
                <a:latin typeface="Bell MT" panose="02020503060305020303" pitchFamily="18" charset="0"/>
              </a:rPr>
              <a:t>True Negatives</a:t>
            </a:r>
            <a:r>
              <a:rPr lang="en-US" sz="1400" dirty="0">
                <a:latin typeface="Bell MT" panose="02020503060305020303" pitchFamily="18" charset="0"/>
              </a:rPr>
              <a:t>: 634 (correctly predicted non-rainy days)</a:t>
            </a:r>
          </a:p>
          <a:p>
            <a:pPr marL="285750" indent="-285750">
              <a:buFont typeface="Arial" panose="020B0604020202020204" pitchFamily="34" charset="0"/>
              <a:buChar char="•"/>
            </a:pPr>
            <a:r>
              <a:rPr lang="en-US" sz="1400" b="1" dirty="0">
                <a:latin typeface="Bell MT" panose="02020503060305020303" pitchFamily="18" charset="0"/>
              </a:rPr>
              <a:t>True Positives</a:t>
            </a:r>
            <a:r>
              <a:rPr lang="en-US" sz="1400" dirty="0">
                <a:latin typeface="Bell MT" panose="02020503060305020303" pitchFamily="18" charset="0"/>
              </a:rPr>
              <a:t>: 167 (correctly predicted rainy days)</a:t>
            </a:r>
          </a:p>
          <a:p>
            <a:pPr marL="285750" indent="-285750">
              <a:buFont typeface="Arial" panose="020B0604020202020204" pitchFamily="34" charset="0"/>
              <a:buChar char="•"/>
            </a:pPr>
            <a:r>
              <a:rPr lang="en-US" sz="1400" b="1" dirty="0">
                <a:latin typeface="Bell MT" panose="02020503060305020303" pitchFamily="18" charset="0"/>
              </a:rPr>
              <a:t>False Negatives</a:t>
            </a:r>
            <a:r>
              <a:rPr lang="en-US" sz="1400" dirty="0">
                <a:latin typeface="Bell MT" panose="02020503060305020303" pitchFamily="18" charset="0"/>
              </a:rPr>
              <a:t>: 1 (missed rainy day)</a:t>
            </a:r>
          </a:p>
          <a:p>
            <a:pPr marL="285750" indent="-285750">
              <a:buFont typeface="Arial" panose="020B0604020202020204" pitchFamily="34" charset="0"/>
              <a:buChar char="•"/>
            </a:pPr>
            <a:r>
              <a:rPr lang="en-US" sz="1400" b="1" dirty="0">
                <a:latin typeface="Bell MT" panose="02020503060305020303" pitchFamily="18" charset="0"/>
              </a:rPr>
              <a:t>False Positives</a:t>
            </a:r>
            <a:r>
              <a:rPr lang="en-US" sz="1400" dirty="0">
                <a:latin typeface="Bell MT" panose="02020503060305020303" pitchFamily="18" charset="0"/>
              </a:rPr>
              <a:t>: 0 (no false alarms)</a:t>
            </a:r>
          </a:p>
          <a:p>
            <a:endParaRPr lang="en-US" sz="1400" dirty="0">
              <a:latin typeface="Bell MT" panose="02020503060305020303" pitchFamily="18" charset="0"/>
            </a:endParaRPr>
          </a:p>
          <a:p>
            <a:pPr>
              <a:buFont typeface="Arial" panose="020B0604020202020204" pitchFamily="34" charset="0"/>
              <a:buChar char="•"/>
            </a:pPr>
            <a:endParaRPr lang="en-US" b="1" dirty="0">
              <a:latin typeface="Bell MT" panose="02020503060305020303" pitchFamily="18" charset="0"/>
            </a:endParaRPr>
          </a:p>
        </p:txBody>
      </p:sp>
      <p:pic>
        <p:nvPicPr>
          <p:cNvPr id="7" name="Picture 6">
            <a:extLst>
              <a:ext uri="{FF2B5EF4-FFF2-40B4-BE49-F238E27FC236}">
                <a16:creationId xmlns:a16="http://schemas.microsoft.com/office/drawing/2014/main" id="{40A9F1D1-C939-B4F1-614B-FF0FC5329275}"/>
              </a:ext>
            </a:extLst>
          </p:cNvPr>
          <p:cNvPicPr>
            <a:picLocks noChangeAspect="1"/>
          </p:cNvPicPr>
          <p:nvPr/>
        </p:nvPicPr>
        <p:blipFill>
          <a:blip r:embed="rId2"/>
          <a:stretch>
            <a:fillRect/>
          </a:stretch>
        </p:blipFill>
        <p:spPr>
          <a:xfrm>
            <a:off x="1753692" y="7086600"/>
            <a:ext cx="3221383" cy="2557038"/>
          </a:xfrm>
          <a:prstGeom prst="rect">
            <a:avLst/>
          </a:prstGeom>
        </p:spPr>
      </p:pic>
    </p:spTree>
    <p:extLst>
      <p:ext uri="{BB962C8B-B14F-4D97-AF65-F5344CB8AC3E}">
        <p14:creationId xmlns:p14="http://schemas.microsoft.com/office/powerpoint/2010/main" val="3831685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0A008-4614-51AF-FE1E-E80D7AC7F7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5B982A3-4995-0CBB-9B07-D40AE3DA587E}"/>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8C6AC0EB-AF7A-0951-98AA-D0022A441270}"/>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697A638F-609F-0A2A-4430-7E6D58F22CBE}"/>
              </a:ext>
            </a:extLst>
          </p:cNvPr>
          <p:cNvSpPr txBox="1"/>
          <p:nvPr/>
        </p:nvSpPr>
        <p:spPr>
          <a:xfrm>
            <a:off x="305836" y="940905"/>
            <a:ext cx="6287120" cy="8956298"/>
          </a:xfrm>
          <a:prstGeom prst="rect">
            <a:avLst/>
          </a:prstGeom>
          <a:noFill/>
        </p:spPr>
        <p:txBody>
          <a:bodyPr wrap="square">
            <a:spAutoFit/>
          </a:bodyPr>
          <a:lstStyle/>
          <a:p>
            <a:r>
              <a:rPr lang="en-IN" sz="2400" b="1" dirty="0">
                <a:latin typeface="Bell MT" panose="02020503060305020303" pitchFamily="18" charset="0"/>
              </a:rPr>
              <a:t>7. Support Vector Classification</a:t>
            </a:r>
          </a:p>
          <a:p>
            <a:endParaRPr lang="en-IN" sz="1400" b="1" dirty="0">
              <a:latin typeface="Bell MT" panose="02020503060305020303" pitchFamily="18" charset="0"/>
            </a:endParaRPr>
          </a:p>
          <a:p>
            <a:r>
              <a:rPr lang="en-US" b="1" dirty="0">
                <a:latin typeface="Bell MT" panose="02020503060305020303" pitchFamily="18" charset="0"/>
              </a:rPr>
              <a:t>7.1Introduction</a:t>
            </a:r>
          </a:p>
          <a:p>
            <a:r>
              <a:rPr lang="en-US" sz="1400" dirty="0">
                <a:latin typeface="Bell MT" panose="02020503060305020303" pitchFamily="18" charset="0"/>
              </a:rPr>
              <a:t>This section of report presents an analysis of a Support Vector Machine (SVM) classification model implemented for weather data prediction. The project focuses on predicting rainy days using various meteorological parameters including temperature, humidity, rainfall, and potential evaporation data. The implementation utilizes Python's scikit-learn library to build and evaluate a linear SVM classifier.</a:t>
            </a:r>
          </a:p>
          <a:p>
            <a:endParaRPr lang="en-US" sz="1400" dirty="0">
              <a:latin typeface="Bell MT" panose="02020503060305020303" pitchFamily="18" charset="0"/>
            </a:endParaRPr>
          </a:p>
          <a:p>
            <a:r>
              <a:rPr lang="en-US" b="1" dirty="0">
                <a:latin typeface="Bell MT" panose="02020503060305020303" pitchFamily="18" charset="0"/>
              </a:rPr>
              <a:t>7.2 Objective</a:t>
            </a:r>
          </a:p>
          <a:p>
            <a:r>
              <a:rPr lang="en-US" sz="1400" dirty="0">
                <a:latin typeface="Bell MT" panose="02020503060305020303" pitchFamily="18" charset="0"/>
              </a:rPr>
              <a:t>The primary objective of this project is to develop a machine learning model capable of accurately predicting whether a given day will experience rainfall based on historical weather data. The specific goals include:</a:t>
            </a:r>
          </a:p>
          <a:p>
            <a:pPr marL="285750" indent="-285750">
              <a:buFont typeface="Arial" panose="020B0604020202020204" pitchFamily="34" charset="0"/>
              <a:buChar char="•"/>
            </a:pPr>
            <a:r>
              <a:rPr lang="en-US" sz="1400" dirty="0">
                <a:latin typeface="Bell MT" panose="02020503060305020303" pitchFamily="18" charset="0"/>
              </a:rPr>
              <a:t>Build a binary classification model to predict rainy days (0 = No rain, 1 = Rain)</a:t>
            </a:r>
          </a:p>
          <a:p>
            <a:pPr marL="285750" indent="-285750">
              <a:buFont typeface="Arial" panose="020B0604020202020204" pitchFamily="34" charset="0"/>
              <a:buChar char="•"/>
            </a:pPr>
            <a:r>
              <a:rPr lang="en-US" sz="1400" dirty="0">
                <a:latin typeface="Bell MT" panose="02020503060305020303" pitchFamily="18" charset="0"/>
              </a:rPr>
              <a:t>Achieve high accuracy in weather prediction using SVM algorithm</a:t>
            </a:r>
          </a:p>
          <a:p>
            <a:pPr marL="285750" indent="-285750">
              <a:buFont typeface="Arial" panose="020B0604020202020204" pitchFamily="34" charset="0"/>
              <a:buChar char="•"/>
            </a:pPr>
            <a:r>
              <a:rPr lang="en-US" sz="1400" dirty="0">
                <a:latin typeface="Bell MT" panose="02020503060305020303" pitchFamily="18" charset="0"/>
              </a:rPr>
              <a:t>Evaluate model performance using confusion matrix and accuracy metrics</a:t>
            </a:r>
          </a:p>
          <a:p>
            <a:pPr marL="285750" indent="-285750">
              <a:buFont typeface="Arial" panose="020B0604020202020204" pitchFamily="34" charset="0"/>
              <a:buChar char="•"/>
            </a:pPr>
            <a:r>
              <a:rPr lang="en-US" sz="1400" dirty="0">
                <a:latin typeface="Bell MT" panose="02020503060305020303" pitchFamily="18" charset="0"/>
              </a:rPr>
              <a:t>Demonstrate the effectiveness of feature scaling in SVM implementation</a:t>
            </a:r>
          </a:p>
          <a:p>
            <a:pPr marL="285750" indent="-285750">
              <a:buFont typeface="Arial" panose="020B0604020202020204" pitchFamily="34" charset="0"/>
              <a:buChar char="•"/>
            </a:pPr>
            <a:endParaRPr lang="en-US" sz="1400"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7.3 Libraries &amp; Modules Used</a:t>
            </a:r>
          </a:p>
          <a:p>
            <a:pPr lvl="0" defTabSz="914400" eaLnBrk="0" fontAlgn="base" hangingPunct="0">
              <a:spcBef>
                <a:spcPct val="0"/>
              </a:spcBef>
              <a:spcAft>
                <a:spcPct val="0"/>
              </a:spcAft>
            </a:pPr>
            <a:endParaRPr lang="en-US" altLang="en-US" sz="1400" b="1" dirty="0">
              <a:latin typeface="Bell MT" panose="02020503060305020303" pitchFamily="18" charset="0"/>
            </a:endParaRPr>
          </a:p>
          <a:p>
            <a:pPr lvl="0" defTabSz="914400" eaLnBrk="0" fontAlgn="base" hangingPunct="0">
              <a:spcBef>
                <a:spcPct val="0"/>
              </a:spcBef>
              <a:spcAft>
                <a:spcPct val="0"/>
              </a:spcAft>
            </a:pPr>
            <a:r>
              <a:rPr lang="en-US" altLang="en-US" sz="1400" dirty="0">
                <a:latin typeface="Bell MT" panose="02020503060305020303" pitchFamily="18" charset="0"/>
              </a:rPr>
              <a:t>The following Python libraries and modules were utilized in this implementation:</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pandas</a:t>
            </a:r>
            <a:r>
              <a:rPr lang="en-US" altLang="en-US" sz="1400" dirty="0">
                <a:latin typeface="Bell MT" panose="02020503060305020303" pitchFamily="18" charset="0"/>
              </a:rPr>
              <a:t>: Data manipulation and analysis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scikit-learn modules</a:t>
            </a:r>
            <a:r>
              <a:rPr lang="en-US" altLang="en-US" sz="1400" dirty="0">
                <a:latin typeface="Bell MT" panose="02020503060305020303" pitchFamily="18" charset="0"/>
              </a:rPr>
              <a:t>: </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dirty="0" err="1">
                <a:latin typeface="Bell MT" panose="02020503060305020303" pitchFamily="18" charset="0"/>
              </a:rPr>
              <a:t>train_test_split</a:t>
            </a:r>
            <a:r>
              <a:rPr lang="en-US" altLang="en-US" sz="1400" dirty="0">
                <a:latin typeface="Bell MT" panose="02020503060305020303" pitchFamily="18" charset="0"/>
              </a:rPr>
              <a:t>: Dataset splitting for training and testing </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dirty="0" err="1">
                <a:latin typeface="Bell MT" panose="02020503060305020303" pitchFamily="18" charset="0"/>
              </a:rPr>
              <a:t>confusion_matrix</a:t>
            </a:r>
            <a:r>
              <a:rPr lang="en-US" altLang="en-US" sz="1400" dirty="0">
                <a:latin typeface="Bell MT" panose="02020503060305020303" pitchFamily="18" charset="0"/>
              </a:rPr>
              <a:t>: Model evaluation metric </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dirty="0" err="1">
                <a:latin typeface="Bell MT" panose="02020503060305020303" pitchFamily="18" charset="0"/>
              </a:rPr>
              <a:t>accuracy_score</a:t>
            </a:r>
            <a:r>
              <a:rPr lang="en-US" altLang="en-US" sz="1400" dirty="0">
                <a:latin typeface="Bell MT" panose="02020503060305020303" pitchFamily="18" charset="0"/>
              </a:rPr>
              <a:t>: Performance measurement </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SVC: Support Vector Classifier implementation </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dirty="0" err="1">
                <a:latin typeface="Bell MT" panose="02020503060305020303" pitchFamily="18" charset="0"/>
              </a:rPr>
              <a:t>StandardScaler</a:t>
            </a:r>
            <a:r>
              <a:rPr lang="en-US" altLang="en-US" sz="1400" dirty="0">
                <a:latin typeface="Bell MT" panose="02020503060305020303" pitchFamily="18" charset="0"/>
              </a:rPr>
              <a:t>: Feature scaling and normalization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matplotlib.pyplot</a:t>
            </a:r>
            <a:r>
              <a:rPr lang="en-US" altLang="en-US" sz="1400" dirty="0">
                <a:latin typeface="Bell MT" panose="02020503060305020303" pitchFamily="18" charset="0"/>
              </a:rPr>
              <a:t>: Data visualization and plotting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seaborn</a:t>
            </a:r>
            <a:r>
              <a:rPr lang="en-US" altLang="en-US" sz="1400" dirty="0">
                <a:latin typeface="Bell MT" panose="02020503060305020303" pitchFamily="18" charset="0"/>
              </a:rPr>
              <a:t>: Statistical data visualization for confusion matrix heatmap</a:t>
            </a:r>
          </a:p>
          <a:p>
            <a:pPr marL="285750" lvl="0" indent="-285750" defTabSz="914400" eaLnBrk="0" fontAlgn="base" hangingPunct="0">
              <a:spcBef>
                <a:spcPct val="0"/>
              </a:spcBef>
              <a:spcAft>
                <a:spcPct val="0"/>
              </a:spcAft>
              <a:buFont typeface="Arial" panose="020B0604020202020204" pitchFamily="34" charset="0"/>
              <a:buChar char="•"/>
            </a:pPr>
            <a:endParaRPr lang="en-US" altLang="en-US" sz="1400" dirty="0">
              <a:latin typeface="Bell MT" panose="02020503060305020303" pitchFamily="18" charset="0"/>
            </a:endParaRPr>
          </a:p>
          <a:p>
            <a:pPr>
              <a:buNone/>
            </a:pPr>
            <a:r>
              <a:rPr lang="en-US" b="1" dirty="0">
                <a:latin typeface="Bell MT" panose="02020503060305020303" pitchFamily="18" charset="0"/>
              </a:rPr>
              <a:t>7.4  Scope and Limitations</a:t>
            </a:r>
          </a:p>
          <a:p>
            <a:pPr>
              <a:buNone/>
            </a:pPr>
            <a:r>
              <a:rPr lang="en-US" b="1" dirty="0">
                <a:latin typeface="Bell MT" panose="02020503060305020303" pitchFamily="18" charset="0"/>
              </a:rPr>
              <a:t>Scope of SVM Algorithm:</a:t>
            </a:r>
          </a:p>
          <a:p>
            <a:pPr marL="285750" indent="-285750">
              <a:buFont typeface="Arial" panose="020B0604020202020204" pitchFamily="34" charset="0"/>
              <a:buChar char="•"/>
            </a:pPr>
            <a:r>
              <a:rPr lang="en-US" sz="1400" b="1" dirty="0">
                <a:latin typeface="Bell MT" panose="02020503060305020303" pitchFamily="18" charset="0"/>
              </a:rPr>
              <a:t>Binary and Multi-class Classification</a:t>
            </a:r>
            <a:r>
              <a:rPr lang="en-US" sz="1400" dirty="0">
                <a:latin typeface="Bell MT" panose="02020503060305020303" pitchFamily="18" charset="0"/>
              </a:rPr>
              <a:t>: Effective for both binary and multi-class problems</a:t>
            </a:r>
          </a:p>
          <a:p>
            <a:pPr marL="285750" indent="-285750">
              <a:buFont typeface="Arial" panose="020B0604020202020204" pitchFamily="34" charset="0"/>
              <a:buChar char="•"/>
            </a:pPr>
            <a:r>
              <a:rPr lang="en-US" sz="1400" b="1" dirty="0">
                <a:latin typeface="Bell MT" panose="02020503060305020303" pitchFamily="18" charset="0"/>
              </a:rPr>
              <a:t>High-dimensional Data</a:t>
            </a:r>
            <a:r>
              <a:rPr lang="en-US" sz="1400" dirty="0">
                <a:latin typeface="Bell MT" panose="02020503060305020303" pitchFamily="18" charset="0"/>
              </a:rPr>
              <a:t>: Performs well with high-dimensional feature spaces</a:t>
            </a:r>
          </a:p>
          <a:p>
            <a:pPr marL="285750" indent="-285750">
              <a:buFont typeface="Arial" panose="020B0604020202020204" pitchFamily="34" charset="0"/>
              <a:buChar char="•"/>
            </a:pPr>
            <a:r>
              <a:rPr lang="en-US" sz="1400" b="1" dirty="0">
                <a:latin typeface="Bell MT" panose="02020503060305020303" pitchFamily="18" charset="0"/>
              </a:rPr>
              <a:t>Non-linear Decision Boundaries</a:t>
            </a:r>
            <a:r>
              <a:rPr lang="en-US" sz="1400" dirty="0">
                <a:latin typeface="Bell MT" panose="02020503060305020303" pitchFamily="18" charset="0"/>
              </a:rPr>
              <a:t>: Can handle complex patterns through kernel functions</a:t>
            </a:r>
          </a:p>
          <a:p>
            <a:pPr marL="285750" indent="-285750">
              <a:buFont typeface="Arial" panose="020B0604020202020204" pitchFamily="34" charset="0"/>
              <a:buChar char="•"/>
            </a:pPr>
            <a:endParaRPr lang="en-US" sz="1400" dirty="0">
              <a:latin typeface="Bell MT" panose="02020503060305020303" pitchFamily="18" charset="0"/>
            </a:endParaRPr>
          </a:p>
        </p:txBody>
      </p:sp>
    </p:spTree>
    <p:extLst>
      <p:ext uri="{BB962C8B-B14F-4D97-AF65-F5344CB8AC3E}">
        <p14:creationId xmlns:p14="http://schemas.microsoft.com/office/powerpoint/2010/main" val="3071881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9866-B7F3-AE04-AB0F-39A22BB2C9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5EE202-35CB-5133-E6B5-6D661AC3AAC8}"/>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6D2F4E84-1285-D9AA-B8F6-2ADE707E79A3}"/>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BC566BCA-EDAA-7435-4C18-0F0F1DAA8479}"/>
              </a:ext>
            </a:extLst>
          </p:cNvPr>
          <p:cNvSpPr txBox="1"/>
          <p:nvPr/>
        </p:nvSpPr>
        <p:spPr>
          <a:xfrm>
            <a:off x="285439" y="940906"/>
            <a:ext cx="6287120" cy="8371523"/>
          </a:xfrm>
          <a:prstGeom prst="rect">
            <a:avLst/>
          </a:prstGeom>
          <a:noFill/>
        </p:spPr>
        <p:txBody>
          <a:bodyPr wrap="square">
            <a:spAutoFit/>
          </a:bodyPr>
          <a:lstStyle/>
          <a:p>
            <a:pPr>
              <a:buFont typeface="Arial" panose="020B0604020202020204" pitchFamily="34" charset="0"/>
              <a:buChar char="•"/>
            </a:pPr>
            <a:r>
              <a:rPr lang="en-US" sz="1400" b="1" dirty="0">
                <a:latin typeface="Bell MT" panose="02020503060305020303" pitchFamily="18" charset="0"/>
              </a:rPr>
              <a:t>Robust to Outliers</a:t>
            </a:r>
            <a:r>
              <a:rPr lang="en-US" sz="1400" dirty="0">
                <a:latin typeface="Bell MT" panose="02020503060305020303" pitchFamily="18" charset="0"/>
              </a:rPr>
              <a:t>: Less sensitive to outliers compared to other algorithms</a:t>
            </a:r>
          </a:p>
          <a:p>
            <a:pPr>
              <a:buFont typeface="Arial" panose="020B0604020202020204" pitchFamily="34" charset="0"/>
              <a:buChar char="•"/>
            </a:pPr>
            <a:r>
              <a:rPr lang="en-US" sz="1400" b="1" dirty="0">
                <a:latin typeface="Bell MT" panose="02020503060305020303" pitchFamily="18" charset="0"/>
              </a:rPr>
              <a:t>Memory Efficient</a:t>
            </a:r>
            <a:r>
              <a:rPr lang="en-US" sz="1400" dirty="0">
                <a:latin typeface="Bell MT" panose="02020503060305020303" pitchFamily="18" charset="0"/>
              </a:rPr>
              <a:t>: Uses subset of training points (support vectors) for predictions</a:t>
            </a:r>
          </a:p>
          <a:p>
            <a:pPr>
              <a:buFont typeface="Arial" panose="020B0604020202020204" pitchFamily="34" charset="0"/>
              <a:buChar char="•"/>
            </a:pPr>
            <a:endParaRPr lang="en-US" sz="1400" dirty="0">
              <a:latin typeface="Bell MT" panose="02020503060305020303" pitchFamily="18" charset="0"/>
            </a:endParaRPr>
          </a:p>
          <a:p>
            <a:pPr>
              <a:buNone/>
            </a:pPr>
            <a:r>
              <a:rPr lang="en-US" b="1" dirty="0">
                <a:latin typeface="Bell MT" panose="02020503060305020303" pitchFamily="18" charset="0"/>
              </a:rPr>
              <a:t>Limitations of SVM Algorithm:</a:t>
            </a:r>
          </a:p>
          <a:p>
            <a:pPr>
              <a:buFont typeface="Arial" panose="020B0604020202020204" pitchFamily="34" charset="0"/>
              <a:buChar char="•"/>
            </a:pPr>
            <a:r>
              <a:rPr lang="en-US" sz="1400" b="1" dirty="0">
                <a:latin typeface="Bell MT" panose="02020503060305020303" pitchFamily="18" charset="0"/>
              </a:rPr>
              <a:t>Feature Scaling Dependency</a:t>
            </a:r>
            <a:r>
              <a:rPr lang="en-US" sz="1400" dirty="0">
                <a:latin typeface="Bell MT" panose="02020503060305020303" pitchFamily="18" charset="0"/>
              </a:rPr>
              <a:t>: Requires careful feature scaling for optimal performance</a:t>
            </a:r>
          </a:p>
          <a:p>
            <a:pPr>
              <a:buFont typeface="Arial" panose="020B0604020202020204" pitchFamily="34" charset="0"/>
              <a:buChar char="•"/>
            </a:pPr>
            <a:r>
              <a:rPr lang="en-US" sz="1400" b="1" dirty="0">
                <a:latin typeface="Bell MT" panose="02020503060305020303" pitchFamily="18" charset="0"/>
              </a:rPr>
              <a:t>Computational Complexity</a:t>
            </a:r>
            <a:r>
              <a:rPr lang="en-US" sz="1400" dirty="0">
                <a:latin typeface="Bell MT" panose="02020503060305020303" pitchFamily="18" charset="0"/>
              </a:rPr>
              <a:t>: Training time increases significantly with large datasets (O(n³))</a:t>
            </a:r>
          </a:p>
          <a:p>
            <a:pPr>
              <a:buFont typeface="Arial" panose="020B0604020202020204" pitchFamily="34" charset="0"/>
              <a:buChar char="•"/>
            </a:pPr>
            <a:r>
              <a:rPr lang="en-US" sz="1400" b="1" dirty="0">
                <a:latin typeface="Bell MT" panose="02020503060305020303" pitchFamily="18" charset="0"/>
              </a:rPr>
              <a:t>Parameter Sensitivity</a:t>
            </a:r>
            <a:r>
              <a:rPr lang="en-US" sz="1400" dirty="0">
                <a:latin typeface="Bell MT" panose="02020503060305020303" pitchFamily="18" charset="0"/>
              </a:rPr>
              <a:t>: Performance heavily depends on hyperparameter tuning (C, gamma, kernel)</a:t>
            </a:r>
          </a:p>
          <a:p>
            <a:pPr>
              <a:buFont typeface="Arial" panose="020B0604020202020204" pitchFamily="34" charset="0"/>
              <a:buChar char="•"/>
            </a:pPr>
            <a:r>
              <a:rPr lang="en-US" sz="1400" b="1" dirty="0">
                <a:latin typeface="Bell MT" panose="02020503060305020303" pitchFamily="18" charset="0"/>
              </a:rPr>
              <a:t>Probability Estimates</a:t>
            </a:r>
            <a:r>
              <a:rPr lang="en-US" sz="1400" dirty="0">
                <a:latin typeface="Bell MT" panose="02020503060305020303" pitchFamily="18" charset="0"/>
              </a:rPr>
              <a:t>: Does not directly provide probabilistic outputs</a:t>
            </a:r>
          </a:p>
          <a:p>
            <a:pPr>
              <a:buFont typeface="Arial" panose="020B0604020202020204" pitchFamily="34" charset="0"/>
              <a:buChar char="•"/>
            </a:pPr>
            <a:r>
              <a:rPr lang="en-US" sz="1400" b="1" dirty="0">
                <a:latin typeface="Bell MT" panose="02020503060305020303" pitchFamily="18" charset="0"/>
              </a:rPr>
              <a:t>Interpretability</a:t>
            </a:r>
            <a:r>
              <a:rPr lang="en-US" sz="1400" dirty="0">
                <a:latin typeface="Bell MT" panose="02020503060305020303" pitchFamily="18" charset="0"/>
              </a:rPr>
              <a:t>: Less interpretable compared to decision trees or linear regression</a:t>
            </a:r>
          </a:p>
          <a:p>
            <a:pPr>
              <a:buFont typeface="Arial" panose="020B0604020202020204" pitchFamily="34" charset="0"/>
              <a:buChar char="•"/>
            </a:pPr>
            <a:r>
              <a:rPr lang="en-US" sz="1400" b="1" dirty="0">
                <a:latin typeface="Bell MT" panose="02020503060305020303" pitchFamily="18" charset="0"/>
              </a:rPr>
              <a:t>Memory Usage</a:t>
            </a:r>
            <a:r>
              <a:rPr lang="en-US" sz="1400" dirty="0">
                <a:latin typeface="Bell MT" panose="02020503060305020303" pitchFamily="18" charset="0"/>
              </a:rPr>
              <a:t>: Can be memory-intensive for large datasets during training</a:t>
            </a:r>
          </a:p>
          <a:p>
            <a:pPr>
              <a:buFont typeface="Arial" panose="020B0604020202020204" pitchFamily="34" charset="0"/>
              <a:buChar char="•"/>
            </a:pPr>
            <a:endParaRPr lang="en-US" sz="1400"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7.5 Implementation and Results</a:t>
            </a:r>
          </a:p>
          <a:p>
            <a:pPr lvl="0" defTabSz="914400" eaLnBrk="0" fontAlgn="base" hangingPunct="0">
              <a:spcBef>
                <a:spcPct val="0"/>
              </a:spcBef>
              <a:spcAft>
                <a:spcPct val="0"/>
              </a:spcAft>
            </a:pPr>
            <a:endParaRPr lang="en-US" altLang="en-US" sz="1400" b="1"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Feature Scaling</a:t>
            </a:r>
          </a:p>
          <a:p>
            <a:pPr lvl="0" defTabSz="914400" eaLnBrk="0" fontAlgn="base" hangingPunct="0">
              <a:spcBef>
                <a:spcPct val="0"/>
              </a:spcBef>
              <a:spcAft>
                <a:spcPct val="0"/>
              </a:spcAft>
            </a:pPr>
            <a:r>
              <a:rPr lang="en-US" altLang="en-US" sz="1400" dirty="0" err="1">
                <a:latin typeface="Bell MT" panose="02020503060305020303" pitchFamily="18" charset="0"/>
              </a:rPr>
              <a:t>StandardScaler</a:t>
            </a:r>
            <a:r>
              <a:rPr lang="en-US" altLang="en-US" sz="1400" dirty="0">
                <a:latin typeface="Bell MT" panose="02020503060305020303" pitchFamily="18" charset="0"/>
              </a:rPr>
              <a:t> was applied to normalize all features, which is crucial for SVM performance:</a:t>
            </a:r>
          </a:p>
          <a:p>
            <a:r>
              <a:rPr lang="en-US" sz="1200" b="1" dirty="0">
                <a:latin typeface="Consolas" panose="020B0609020204030204" pitchFamily="49" charset="0"/>
              </a:rPr>
              <a:t>scaler = </a:t>
            </a:r>
            <a:r>
              <a:rPr lang="en-US" sz="1200" b="1" dirty="0" err="1">
                <a:latin typeface="Consolas" panose="020B0609020204030204" pitchFamily="49" charset="0"/>
              </a:rPr>
              <a:t>StandardScaler</a:t>
            </a:r>
            <a:r>
              <a:rPr lang="en-US" sz="1200" b="1" dirty="0">
                <a:latin typeface="Consolas" panose="020B0609020204030204" pitchFamily="49" charset="0"/>
              </a:rPr>
              <a:t>()</a:t>
            </a:r>
          </a:p>
          <a:p>
            <a:r>
              <a:rPr lang="en-US" sz="1200" b="1" dirty="0" err="1">
                <a:latin typeface="Consolas" panose="020B0609020204030204" pitchFamily="49" charset="0"/>
              </a:rPr>
              <a:t>x_train_scaled</a:t>
            </a:r>
            <a:r>
              <a:rPr lang="en-US" sz="1200" b="1" dirty="0">
                <a:latin typeface="Consolas" panose="020B0609020204030204" pitchFamily="49" charset="0"/>
              </a:rPr>
              <a:t> = </a:t>
            </a:r>
            <a:r>
              <a:rPr lang="en-US" sz="1200" b="1" dirty="0" err="1">
                <a:latin typeface="Consolas" panose="020B0609020204030204" pitchFamily="49" charset="0"/>
              </a:rPr>
              <a:t>scaler.fit_transform</a:t>
            </a:r>
            <a:r>
              <a:rPr lang="en-US" sz="1200" b="1" dirty="0">
                <a:latin typeface="Consolas" panose="020B0609020204030204" pitchFamily="49" charset="0"/>
              </a:rPr>
              <a:t>(</a:t>
            </a:r>
            <a:r>
              <a:rPr lang="en-US" sz="1200" b="1" dirty="0" err="1">
                <a:latin typeface="Consolas" panose="020B0609020204030204" pitchFamily="49" charset="0"/>
              </a:rPr>
              <a:t>x_train</a:t>
            </a:r>
            <a:r>
              <a:rPr lang="en-US" sz="1200" b="1" dirty="0">
                <a:latin typeface="Consolas" panose="020B0609020204030204" pitchFamily="49" charset="0"/>
              </a:rPr>
              <a:t>)</a:t>
            </a:r>
          </a:p>
          <a:p>
            <a:r>
              <a:rPr lang="en-US" sz="1200" b="1" dirty="0" err="1">
                <a:latin typeface="Consolas" panose="020B0609020204030204" pitchFamily="49" charset="0"/>
              </a:rPr>
              <a:t>x_test_scaled</a:t>
            </a:r>
            <a:r>
              <a:rPr lang="en-US" sz="1200" b="1" dirty="0">
                <a:latin typeface="Consolas" panose="020B0609020204030204" pitchFamily="49" charset="0"/>
              </a:rPr>
              <a:t> = </a:t>
            </a:r>
            <a:r>
              <a:rPr lang="en-US" sz="1200" b="1" dirty="0" err="1">
                <a:latin typeface="Consolas" panose="020B0609020204030204" pitchFamily="49" charset="0"/>
              </a:rPr>
              <a:t>scaler.transform</a:t>
            </a:r>
            <a:r>
              <a:rPr lang="en-US" sz="1200" b="1" dirty="0">
                <a:latin typeface="Consolas" panose="020B0609020204030204" pitchFamily="49" charset="0"/>
              </a:rPr>
              <a:t>(</a:t>
            </a:r>
            <a:r>
              <a:rPr lang="en-US" sz="1200" b="1" dirty="0" err="1">
                <a:latin typeface="Consolas" panose="020B0609020204030204" pitchFamily="49" charset="0"/>
              </a:rPr>
              <a:t>x_test</a:t>
            </a:r>
            <a:r>
              <a:rPr lang="en-US" sz="1200" b="1" dirty="0">
                <a:latin typeface="Consolas" panose="020B0609020204030204" pitchFamily="49" charset="0"/>
              </a:rPr>
              <a:t>)</a:t>
            </a:r>
          </a:p>
          <a:p>
            <a:endParaRPr lang="en-US" sz="1400" dirty="0">
              <a:latin typeface="Bell MT" panose="02020503060305020303" pitchFamily="18" charset="0"/>
            </a:endParaRPr>
          </a:p>
          <a:p>
            <a:r>
              <a:rPr lang="en-US" b="1" dirty="0">
                <a:latin typeface="Bell MT" panose="02020503060305020303" pitchFamily="18" charset="0"/>
              </a:rPr>
              <a:t>Hyperparameters</a:t>
            </a:r>
          </a:p>
          <a:p>
            <a:r>
              <a:rPr lang="en-US" sz="1400" dirty="0">
                <a:latin typeface="Bell MT" panose="02020503060305020303" pitchFamily="18" charset="0"/>
              </a:rPr>
              <a:t>The SVM model was configured with the following hyperparameter:</a:t>
            </a:r>
          </a:p>
          <a:p>
            <a:pPr marL="285750" indent="-285750">
              <a:buFont typeface="Arial" panose="020B0604020202020204" pitchFamily="34" charset="0"/>
              <a:buChar char="•"/>
            </a:pPr>
            <a:r>
              <a:rPr lang="en-US" sz="1400" b="1" dirty="0">
                <a:latin typeface="Bell MT" panose="02020503060305020303" pitchFamily="18" charset="0"/>
              </a:rPr>
              <a:t>Kernel</a:t>
            </a:r>
            <a:r>
              <a:rPr lang="en-US" sz="1400" dirty="0">
                <a:latin typeface="Bell MT" panose="02020503060305020303" pitchFamily="18" charset="0"/>
              </a:rPr>
              <a:t>: Linear kernel was selected for optimal performance</a:t>
            </a:r>
          </a:p>
          <a:p>
            <a:pPr marL="285750" indent="-285750">
              <a:buFont typeface="Arial" panose="020B0604020202020204" pitchFamily="34" charset="0"/>
              <a:buChar char="•"/>
            </a:pPr>
            <a:r>
              <a:rPr lang="en-US" sz="1400" b="1" dirty="0">
                <a:latin typeface="Bell MT" panose="02020503060305020303" pitchFamily="18" charset="0"/>
              </a:rPr>
              <a:t>C</a:t>
            </a:r>
            <a:r>
              <a:rPr lang="en-US" sz="1400" dirty="0">
                <a:latin typeface="Bell MT" panose="02020503060305020303" pitchFamily="18" charset="0"/>
              </a:rPr>
              <a:t>: Default value of 1.0 (regularization parameter)</a:t>
            </a:r>
          </a:p>
          <a:p>
            <a:pPr marL="285750" indent="-285750">
              <a:buFont typeface="Arial" panose="020B0604020202020204" pitchFamily="34" charset="0"/>
              <a:buChar char="•"/>
            </a:pPr>
            <a:r>
              <a:rPr lang="en-US" sz="1400" b="1" dirty="0">
                <a:latin typeface="Bell MT" panose="02020503060305020303" pitchFamily="18" charset="0"/>
              </a:rPr>
              <a:t>Other parameters</a:t>
            </a:r>
            <a:r>
              <a:rPr lang="en-US" sz="1400" dirty="0">
                <a:latin typeface="Bell MT" panose="02020503060305020303" pitchFamily="18" charset="0"/>
              </a:rPr>
              <a:t>: Default scikit-learn values</a:t>
            </a:r>
          </a:p>
          <a:p>
            <a:r>
              <a:rPr lang="en-US" sz="1400" i="1" dirty="0">
                <a:latin typeface="Bell MT" panose="02020503060305020303" pitchFamily="18" charset="0"/>
              </a:rPr>
              <a:t>Note: The notebook ( .</a:t>
            </a:r>
            <a:r>
              <a:rPr lang="en-US" sz="1400" i="1" dirty="0" err="1">
                <a:latin typeface="Bell MT" panose="02020503060305020303" pitchFamily="18" charset="0"/>
              </a:rPr>
              <a:t>ipynb</a:t>
            </a:r>
            <a:r>
              <a:rPr lang="en-US" sz="1400" i="1" dirty="0">
                <a:latin typeface="Bell MT" panose="02020503060305020303" pitchFamily="18" charset="0"/>
              </a:rPr>
              <a:t> file ) specifically mentions that using a linear kernel is crucial for achieving 99% accuracy it show the importance of hyperparameter tuning.</a:t>
            </a:r>
          </a:p>
          <a:p>
            <a:endParaRPr lang="en-US" sz="1400" dirty="0">
              <a:latin typeface="Bell MT" panose="02020503060305020303" pitchFamily="18" charset="0"/>
            </a:endParaRPr>
          </a:p>
          <a:p>
            <a:r>
              <a:rPr lang="en-US" b="1" dirty="0">
                <a:latin typeface="Bell MT" panose="02020503060305020303" pitchFamily="18" charset="0"/>
              </a:rPr>
              <a:t>Model Training and Evaluation</a:t>
            </a:r>
          </a:p>
          <a:p>
            <a:r>
              <a:rPr lang="en-US" sz="1400" dirty="0">
                <a:latin typeface="Bell MT" panose="02020503060305020303" pitchFamily="18" charset="0"/>
              </a:rPr>
              <a:t>The Support Vector Classifier was trained on the scaled training data and evaluated on the test set.</a:t>
            </a:r>
          </a:p>
          <a:p>
            <a:endParaRPr lang="en-US" sz="1400" dirty="0">
              <a:latin typeface="Bell MT" panose="02020503060305020303" pitchFamily="18" charset="0"/>
            </a:endParaRPr>
          </a:p>
        </p:txBody>
      </p:sp>
    </p:spTree>
    <p:extLst>
      <p:ext uri="{BB962C8B-B14F-4D97-AF65-F5344CB8AC3E}">
        <p14:creationId xmlns:p14="http://schemas.microsoft.com/office/powerpoint/2010/main" val="3811209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8AE6C-C4D6-7A05-7304-9303D7563DE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0B84F4-A777-1B2C-E558-764B06048919}"/>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90374D6C-C759-14E6-AAD5-CE21811E524A}"/>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33198B79-A837-DD23-8C5F-EF824B6031FB}"/>
              </a:ext>
            </a:extLst>
          </p:cNvPr>
          <p:cNvSpPr txBox="1"/>
          <p:nvPr/>
        </p:nvSpPr>
        <p:spPr>
          <a:xfrm>
            <a:off x="285439" y="1024165"/>
            <a:ext cx="6287120" cy="2277547"/>
          </a:xfrm>
          <a:prstGeom prst="rect">
            <a:avLst/>
          </a:prstGeom>
          <a:noFill/>
        </p:spPr>
        <p:txBody>
          <a:bodyPr wrap="square">
            <a:spAutoFit/>
          </a:bodyPr>
          <a:lstStyle/>
          <a:p>
            <a:r>
              <a:rPr lang="en-IN" b="1" dirty="0">
                <a:latin typeface="Bell MT" panose="02020503060305020303" pitchFamily="18" charset="0"/>
              </a:rPr>
              <a:t>7.6 Results</a:t>
            </a:r>
          </a:p>
          <a:p>
            <a:endParaRPr lang="en-IN" b="1" dirty="0">
              <a:latin typeface="Bell MT" panose="02020503060305020303" pitchFamily="18" charset="0"/>
            </a:endParaRPr>
          </a:p>
          <a:p>
            <a:r>
              <a:rPr lang="en-US" b="1" dirty="0">
                <a:latin typeface="Bell MT" panose="02020503060305020303" pitchFamily="18" charset="0"/>
              </a:rPr>
              <a:t>Performance Metrics:</a:t>
            </a:r>
          </a:p>
          <a:p>
            <a:pPr marL="285750" indent="-285750">
              <a:buFont typeface="Arial" panose="020B0604020202020204" pitchFamily="34" charset="0"/>
              <a:buChar char="•"/>
            </a:pPr>
            <a:r>
              <a:rPr lang="en-US" sz="1400" b="1" dirty="0">
                <a:latin typeface="Bell MT" panose="02020503060305020303" pitchFamily="18" charset="0"/>
              </a:rPr>
              <a:t>Accuracy Score</a:t>
            </a:r>
            <a:r>
              <a:rPr lang="en-US" sz="1400" dirty="0">
                <a:latin typeface="Bell MT" panose="02020503060305020303" pitchFamily="18" charset="0"/>
              </a:rPr>
              <a:t>: 99.38%</a:t>
            </a:r>
          </a:p>
          <a:p>
            <a:pPr marL="285750" indent="-285750">
              <a:buFont typeface="Arial" panose="020B0604020202020204" pitchFamily="34" charset="0"/>
              <a:buChar char="•"/>
            </a:pPr>
            <a:r>
              <a:rPr lang="en-US" sz="1400" b="1" dirty="0">
                <a:latin typeface="Bell MT" panose="02020503060305020303" pitchFamily="18" charset="0"/>
              </a:rPr>
              <a:t>True Negatives</a:t>
            </a:r>
            <a:r>
              <a:rPr lang="en-US" sz="1400" dirty="0">
                <a:latin typeface="Bell MT" panose="02020503060305020303" pitchFamily="18" charset="0"/>
              </a:rPr>
              <a:t>: 650 (correctly predicted non-rainy days)</a:t>
            </a:r>
          </a:p>
          <a:p>
            <a:pPr marL="285750" indent="-285750">
              <a:buFont typeface="Arial" panose="020B0604020202020204" pitchFamily="34" charset="0"/>
              <a:buChar char="•"/>
            </a:pPr>
            <a:r>
              <a:rPr lang="en-US" sz="1400" b="1" dirty="0">
                <a:latin typeface="Bell MT" panose="02020503060305020303" pitchFamily="18" charset="0"/>
              </a:rPr>
              <a:t>True Positives</a:t>
            </a:r>
            <a:r>
              <a:rPr lang="en-US" sz="1400" dirty="0">
                <a:latin typeface="Bell MT" panose="02020503060305020303" pitchFamily="18" charset="0"/>
              </a:rPr>
              <a:t>: 147 (correctly predicted rainy days)</a:t>
            </a:r>
          </a:p>
          <a:p>
            <a:pPr marL="285750" indent="-285750">
              <a:buFont typeface="Arial" panose="020B0604020202020204" pitchFamily="34" charset="0"/>
              <a:buChar char="•"/>
            </a:pPr>
            <a:r>
              <a:rPr lang="en-US" sz="1400" b="1" dirty="0">
                <a:latin typeface="Bell MT" panose="02020503060305020303" pitchFamily="18" charset="0"/>
              </a:rPr>
              <a:t>False Negatives</a:t>
            </a:r>
            <a:r>
              <a:rPr lang="en-US" sz="1400" dirty="0">
                <a:latin typeface="Bell MT" panose="02020503060305020303" pitchFamily="18" charset="0"/>
              </a:rPr>
              <a:t>: 5 (missed rainy days)</a:t>
            </a:r>
          </a:p>
          <a:p>
            <a:pPr marL="285750" indent="-285750">
              <a:buFont typeface="Arial" panose="020B0604020202020204" pitchFamily="34" charset="0"/>
              <a:buChar char="•"/>
            </a:pPr>
            <a:r>
              <a:rPr lang="en-US" sz="1400" b="1" dirty="0">
                <a:latin typeface="Bell MT" panose="02020503060305020303" pitchFamily="18" charset="0"/>
              </a:rPr>
              <a:t>False Positives</a:t>
            </a:r>
            <a:r>
              <a:rPr lang="en-US" sz="1400" dirty="0">
                <a:latin typeface="Bell MT" panose="02020503060305020303" pitchFamily="18" charset="0"/>
              </a:rPr>
              <a:t>: 0 (no false alarms)</a:t>
            </a:r>
          </a:p>
          <a:p>
            <a:endParaRPr lang="en-IN" b="1" dirty="0">
              <a:latin typeface="Bell MT" panose="02020503060305020303" pitchFamily="18" charset="0"/>
            </a:endParaRPr>
          </a:p>
        </p:txBody>
      </p:sp>
      <p:pic>
        <p:nvPicPr>
          <p:cNvPr id="7" name="Picture 6">
            <a:extLst>
              <a:ext uri="{FF2B5EF4-FFF2-40B4-BE49-F238E27FC236}">
                <a16:creationId xmlns:a16="http://schemas.microsoft.com/office/drawing/2014/main" id="{7BA4AC1D-FF66-219B-1BF3-42A16D14747D}"/>
              </a:ext>
            </a:extLst>
          </p:cNvPr>
          <p:cNvPicPr>
            <a:picLocks noChangeAspect="1"/>
          </p:cNvPicPr>
          <p:nvPr/>
        </p:nvPicPr>
        <p:blipFill>
          <a:blip r:embed="rId2"/>
          <a:stretch>
            <a:fillRect/>
          </a:stretch>
        </p:blipFill>
        <p:spPr>
          <a:xfrm>
            <a:off x="1407136" y="3301712"/>
            <a:ext cx="3696486" cy="2839856"/>
          </a:xfrm>
          <a:prstGeom prst="rect">
            <a:avLst/>
          </a:prstGeom>
        </p:spPr>
      </p:pic>
    </p:spTree>
    <p:extLst>
      <p:ext uri="{BB962C8B-B14F-4D97-AF65-F5344CB8AC3E}">
        <p14:creationId xmlns:p14="http://schemas.microsoft.com/office/powerpoint/2010/main" val="4266411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7208C-B937-DCF1-2114-BBE29E384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A1C5E-41DA-0A7D-A909-5061C7A3F825}"/>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p>
        </p:txBody>
      </p:sp>
      <p:cxnSp>
        <p:nvCxnSpPr>
          <p:cNvPr id="6" name="Straight Connector 5">
            <a:extLst>
              <a:ext uri="{FF2B5EF4-FFF2-40B4-BE49-F238E27FC236}">
                <a16:creationId xmlns:a16="http://schemas.microsoft.com/office/drawing/2014/main" id="{C1A1CA89-DF88-1742-25F7-87C2E9E1A809}"/>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8C837D6D-F751-6133-B0FA-715E29194769}"/>
              </a:ext>
            </a:extLst>
          </p:cNvPr>
          <p:cNvSpPr txBox="1"/>
          <p:nvPr/>
        </p:nvSpPr>
        <p:spPr>
          <a:xfrm>
            <a:off x="246677" y="973941"/>
            <a:ext cx="6296066" cy="8525411"/>
          </a:xfrm>
          <a:prstGeom prst="rect">
            <a:avLst/>
          </a:prstGeom>
          <a:noFill/>
        </p:spPr>
        <p:txBody>
          <a:bodyPr wrap="square">
            <a:spAutoFit/>
          </a:bodyPr>
          <a:lstStyle/>
          <a:p>
            <a:pPr marL="457200" indent="-457200">
              <a:buAutoNum type="arabicPeriod"/>
            </a:pPr>
            <a:r>
              <a:rPr lang="en-IN" sz="2400" b="1" dirty="0">
                <a:latin typeface="Bell MT" panose="02020503060305020303" pitchFamily="18" charset="0"/>
              </a:rPr>
              <a:t>Decision Tree Regressor</a:t>
            </a:r>
          </a:p>
          <a:p>
            <a:endParaRPr lang="en-IN" sz="2400" b="1" dirty="0">
              <a:latin typeface="Bell MT" panose="02020503060305020303" pitchFamily="18" charset="0"/>
            </a:endParaRPr>
          </a:p>
          <a:p>
            <a:r>
              <a:rPr lang="en-US" b="1" dirty="0">
                <a:latin typeface="Bell MT" panose="02020503060305020303" pitchFamily="18" charset="0"/>
              </a:rPr>
              <a:t>1.1 Introduction</a:t>
            </a:r>
          </a:p>
          <a:p>
            <a:r>
              <a:rPr lang="en-US" sz="1400" dirty="0">
                <a:latin typeface="Bell MT" panose="02020503060305020303" pitchFamily="18" charset="0"/>
              </a:rPr>
              <a:t>This section of report demonstrates the implementation of a Decision Tree Regression model to predict next day's minimum and maximum temperatures using historical weather data. The model utilizes a </a:t>
            </a:r>
            <a:r>
              <a:rPr lang="en-US" sz="1400" dirty="0" err="1">
                <a:latin typeface="Bell MT" panose="02020503060305020303" pitchFamily="18" charset="0"/>
              </a:rPr>
              <a:t>MultiOutputRegressor</a:t>
            </a:r>
            <a:r>
              <a:rPr lang="en-US" sz="1400" dirty="0">
                <a:latin typeface="Bell MT" panose="02020503060305020303" pitchFamily="18" charset="0"/>
              </a:rPr>
              <a:t> to handle multiple target variables simultaneously.</a:t>
            </a:r>
          </a:p>
          <a:p>
            <a:endParaRPr lang="en-US" sz="1400" dirty="0">
              <a:latin typeface="Bell MT" panose="02020503060305020303" pitchFamily="18" charset="0"/>
            </a:endParaRPr>
          </a:p>
          <a:p>
            <a:r>
              <a:rPr lang="en-US" b="1" dirty="0">
                <a:latin typeface="Bell MT" panose="02020503060305020303" pitchFamily="18" charset="0"/>
              </a:rPr>
              <a:t>1.2 Objective</a:t>
            </a:r>
          </a:p>
          <a:p>
            <a:pPr marL="285750" indent="-285750">
              <a:buFont typeface="Arial" panose="020B0604020202020204" pitchFamily="34" charset="0"/>
              <a:buChar char="•"/>
            </a:pPr>
            <a:r>
              <a:rPr lang="en-US" sz="1400" dirty="0">
                <a:latin typeface="Bell MT" panose="02020503060305020303" pitchFamily="18" charset="0"/>
              </a:rPr>
              <a:t>Develop a predictive model for forecasting next day's minimum and maximum temperatures</a:t>
            </a:r>
          </a:p>
          <a:p>
            <a:pPr marL="285750" indent="-285750">
              <a:buFont typeface="Arial" panose="020B0604020202020204" pitchFamily="34" charset="0"/>
              <a:buChar char="•"/>
            </a:pPr>
            <a:r>
              <a:rPr lang="en-US" sz="1400" dirty="0">
                <a:latin typeface="Bell MT" panose="02020503060305020303" pitchFamily="18" charset="0"/>
              </a:rPr>
              <a:t>Utilize weather data features like current temperatures, humidity, rainfall, etc.</a:t>
            </a:r>
          </a:p>
          <a:p>
            <a:pPr marL="285750" indent="-285750">
              <a:buFont typeface="Arial" panose="020B0604020202020204" pitchFamily="34" charset="0"/>
              <a:buChar char="•"/>
            </a:pPr>
            <a:r>
              <a:rPr lang="en-US" sz="1400" dirty="0">
                <a:latin typeface="Bell MT" panose="02020503060305020303" pitchFamily="18" charset="0"/>
              </a:rPr>
              <a:t>Implement a Decision Tree Regression approach</a:t>
            </a:r>
          </a:p>
          <a:p>
            <a:pPr marL="285750" indent="-285750">
              <a:buFont typeface="Arial" panose="020B0604020202020204" pitchFamily="34" charset="0"/>
              <a:buChar char="•"/>
            </a:pPr>
            <a:r>
              <a:rPr lang="en-US" sz="1400" dirty="0">
                <a:latin typeface="Bell MT" panose="02020503060305020303" pitchFamily="18" charset="0"/>
              </a:rPr>
              <a:t>Evaluate model performance using standard regression metrics</a:t>
            </a:r>
          </a:p>
          <a:p>
            <a:endParaRPr lang="en-US" b="1" dirty="0">
              <a:latin typeface="Bell MT" panose="02020503060305020303" pitchFamily="18" charset="0"/>
            </a:endParaRPr>
          </a:p>
          <a:p>
            <a:r>
              <a:rPr lang="en-IN" b="1" dirty="0">
                <a:latin typeface="Bell MT" panose="02020503060305020303" pitchFamily="18" charset="0"/>
              </a:rPr>
              <a:t>1.3 Libraries &amp; Modules Used</a:t>
            </a:r>
          </a:p>
          <a:p>
            <a:r>
              <a:rPr lang="en-IN" sz="1400" dirty="0">
                <a:latin typeface="Bell MT" panose="02020503060305020303" pitchFamily="18" charset="0"/>
              </a:rPr>
              <a:t>The implementation uses the following Python libraries:</a:t>
            </a:r>
          </a:p>
          <a:p>
            <a:pPr marL="285750" indent="-285750">
              <a:buFont typeface="Arial" panose="020B0604020202020204" pitchFamily="34" charset="0"/>
              <a:buChar char="•"/>
            </a:pPr>
            <a:r>
              <a:rPr lang="en-IN" sz="1400" b="1" dirty="0">
                <a:latin typeface="Bell MT" panose="02020503060305020303" pitchFamily="18" charset="0"/>
              </a:rPr>
              <a:t>Pandas: </a:t>
            </a:r>
            <a:r>
              <a:rPr lang="en-IN" sz="1400" dirty="0">
                <a:latin typeface="Bell MT" panose="02020503060305020303" pitchFamily="18" charset="0"/>
              </a:rPr>
              <a:t>For data manipulation and analysis</a:t>
            </a:r>
          </a:p>
          <a:p>
            <a:pPr marL="285750" indent="-285750">
              <a:buFont typeface="Arial" panose="020B0604020202020204" pitchFamily="34" charset="0"/>
              <a:buChar char="•"/>
            </a:pPr>
            <a:r>
              <a:rPr lang="en-IN" sz="1400" b="1" dirty="0">
                <a:latin typeface="Bell MT" panose="02020503060305020303" pitchFamily="18" charset="0"/>
              </a:rPr>
              <a:t>NumPy: </a:t>
            </a:r>
            <a:r>
              <a:rPr lang="en-IN" sz="1400" dirty="0">
                <a:latin typeface="Bell MT" panose="02020503060305020303" pitchFamily="18" charset="0"/>
              </a:rPr>
              <a:t>For numerical operations</a:t>
            </a:r>
          </a:p>
          <a:p>
            <a:pPr marL="285750" indent="-285750">
              <a:buFont typeface="Arial" panose="020B0604020202020204" pitchFamily="34" charset="0"/>
              <a:buChar char="•"/>
            </a:pPr>
            <a:r>
              <a:rPr lang="en-IN" sz="1400" b="1" dirty="0">
                <a:latin typeface="Bell MT" panose="02020503060305020303" pitchFamily="18" charset="0"/>
              </a:rPr>
              <a:t>Matplotlib &amp; Seaborn: </a:t>
            </a:r>
            <a:r>
              <a:rPr lang="en-IN" sz="1400" dirty="0">
                <a:latin typeface="Bell MT" panose="02020503060305020303" pitchFamily="18" charset="0"/>
              </a:rPr>
              <a:t>For data visualization</a:t>
            </a:r>
          </a:p>
          <a:p>
            <a:pPr marL="285750" indent="-285750">
              <a:buFont typeface="Arial" panose="020B0604020202020204" pitchFamily="34" charset="0"/>
              <a:buChar char="•"/>
            </a:pPr>
            <a:r>
              <a:rPr lang="en-IN" sz="1400" b="1" dirty="0">
                <a:latin typeface="Bell MT" panose="02020503060305020303" pitchFamily="18" charset="0"/>
              </a:rPr>
              <a:t>Scikit-learn modules:</a:t>
            </a:r>
          </a:p>
          <a:p>
            <a:pPr marL="742950" lvl="1" indent="-285750">
              <a:buFont typeface="Arial" panose="020B0604020202020204" pitchFamily="34" charset="0"/>
              <a:buChar char="•"/>
            </a:pPr>
            <a:r>
              <a:rPr lang="en-IN" sz="1400" b="1" dirty="0" err="1">
                <a:latin typeface="Bell MT" panose="02020503060305020303" pitchFamily="18" charset="0"/>
              </a:rPr>
              <a:t>DecisionTreeRegressor</a:t>
            </a:r>
            <a:r>
              <a:rPr lang="en-IN" sz="1400" b="1" dirty="0">
                <a:latin typeface="Bell MT" panose="02020503060305020303" pitchFamily="18" charset="0"/>
              </a:rPr>
              <a:t>: </a:t>
            </a:r>
            <a:r>
              <a:rPr lang="en-IN" sz="1400" dirty="0">
                <a:latin typeface="Bell MT" panose="02020503060305020303" pitchFamily="18" charset="0"/>
              </a:rPr>
              <a:t>The regression model</a:t>
            </a:r>
          </a:p>
          <a:p>
            <a:pPr marL="742950" lvl="1" indent="-285750">
              <a:buFont typeface="Arial" panose="020B0604020202020204" pitchFamily="34" charset="0"/>
              <a:buChar char="•"/>
            </a:pPr>
            <a:r>
              <a:rPr lang="en-IN" sz="1400" b="1" dirty="0" err="1">
                <a:latin typeface="Bell MT" panose="02020503060305020303" pitchFamily="18" charset="0"/>
              </a:rPr>
              <a:t>MultiOutputRegressor</a:t>
            </a:r>
            <a:r>
              <a:rPr lang="en-IN" sz="1400" dirty="0">
                <a:latin typeface="Bell MT" panose="02020503060305020303" pitchFamily="18" charset="0"/>
              </a:rPr>
              <a:t>: For multi-target regression</a:t>
            </a:r>
          </a:p>
          <a:p>
            <a:pPr marL="742950" lvl="1" indent="-285750">
              <a:buFont typeface="Arial" panose="020B0604020202020204" pitchFamily="34" charset="0"/>
              <a:buChar char="•"/>
            </a:pPr>
            <a:r>
              <a:rPr lang="en-IN" sz="1400" b="1" dirty="0" err="1">
                <a:latin typeface="Bell MT" panose="02020503060305020303" pitchFamily="18" charset="0"/>
              </a:rPr>
              <a:t>train_test_split</a:t>
            </a:r>
            <a:r>
              <a:rPr lang="en-IN" sz="1400" b="1" dirty="0">
                <a:latin typeface="Bell MT" panose="02020503060305020303" pitchFamily="18" charset="0"/>
              </a:rPr>
              <a:t>: </a:t>
            </a:r>
            <a:r>
              <a:rPr lang="en-IN" sz="1400" dirty="0">
                <a:latin typeface="Bell MT" panose="02020503060305020303" pitchFamily="18" charset="0"/>
              </a:rPr>
              <a:t>For splitting data into training and test sets</a:t>
            </a:r>
          </a:p>
          <a:p>
            <a:pPr marL="742950" lvl="1" indent="-285750">
              <a:buFont typeface="Arial" panose="020B0604020202020204" pitchFamily="34" charset="0"/>
              <a:buChar char="•"/>
            </a:pPr>
            <a:r>
              <a:rPr lang="en-IN" sz="1400" b="1" dirty="0" err="1">
                <a:latin typeface="Bell MT" panose="02020503060305020303" pitchFamily="18" charset="0"/>
              </a:rPr>
              <a:t>mean_absolute_error</a:t>
            </a:r>
            <a:r>
              <a:rPr lang="en-IN" sz="1400" b="1" dirty="0">
                <a:latin typeface="Bell MT" panose="02020503060305020303" pitchFamily="18" charset="0"/>
              </a:rPr>
              <a:t>, </a:t>
            </a:r>
            <a:r>
              <a:rPr lang="en-IN" sz="1400" b="1" dirty="0" err="1">
                <a:latin typeface="Bell MT" panose="02020503060305020303" pitchFamily="18" charset="0"/>
              </a:rPr>
              <a:t>mean_squared_error</a:t>
            </a:r>
            <a:r>
              <a:rPr lang="en-IN" sz="1400" b="1" dirty="0">
                <a:latin typeface="Bell MT" panose="02020503060305020303" pitchFamily="18" charset="0"/>
              </a:rPr>
              <a:t>, r2_score: </a:t>
            </a:r>
            <a:r>
              <a:rPr lang="en-IN" sz="1400" dirty="0">
                <a:latin typeface="Bell MT" panose="02020503060305020303" pitchFamily="18" charset="0"/>
              </a:rPr>
              <a:t>For model evaluation</a:t>
            </a:r>
          </a:p>
          <a:p>
            <a:pPr marL="742950" lvl="1" indent="-285750">
              <a:buFont typeface="Arial" panose="020B0604020202020204" pitchFamily="34" charset="0"/>
              <a:buChar char="•"/>
            </a:pPr>
            <a:endParaRPr lang="en-IN" sz="1400" dirty="0">
              <a:latin typeface="Bell MT" panose="02020503060305020303" pitchFamily="18" charset="0"/>
            </a:endParaRPr>
          </a:p>
          <a:p>
            <a:pPr>
              <a:buNone/>
            </a:pPr>
            <a:r>
              <a:rPr lang="en-US" b="1" dirty="0">
                <a:latin typeface="Bell MT" panose="02020503060305020303" pitchFamily="18" charset="0"/>
              </a:rPr>
              <a:t>1.4 Scope and Limitations</a:t>
            </a:r>
          </a:p>
          <a:p>
            <a:pPr>
              <a:buNone/>
            </a:pPr>
            <a:r>
              <a:rPr lang="en-US" b="1" dirty="0">
                <a:latin typeface="Bell MT" panose="02020503060305020303" pitchFamily="18" charset="0"/>
              </a:rPr>
              <a:t>Scope</a:t>
            </a:r>
          </a:p>
          <a:p>
            <a:pPr marL="285750" indent="-285750">
              <a:buFont typeface="Arial" panose="020B0604020202020204" pitchFamily="34" charset="0"/>
              <a:buChar char="•"/>
            </a:pPr>
            <a:r>
              <a:rPr lang="en-US" sz="1400" b="1" dirty="0">
                <a:latin typeface="Bell MT" panose="02020503060305020303" pitchFamily="18" charset="0"/>
              </a:rPr>
              <a:t>Captures non-linear relationships</a:t>
            </a:r>
            <a:r>
              <a:rPr lang="en-US" sz="1400" dirty="0">
                <a:latin typeface="Bell MT" panose="02020503060305020303" pitchFamily="18" charset="0"/>
              </a:rPr>
              <a:t>: Decision Trees work well for data with non-linear and complex relationships.</a:t>
            </a:r>
          </a:p>
          <a:p>
            <a:pPr marL="285750" indent="-285750">
              <a:buFont typeface="Arial" panose="020B0604020202020204" pitchFamily="34" charset="0"/>
              <a:buChar char="•"/>
            </a:pPr>
            <a:r>
              <a:rPr lang="en-US" sz="1400" b="1" dirty="0">
                <a:latin typeface="Bell MT" panose="02020503060305020303" pitchFamily="18" charset="0"/>
              </a:rPr>
              <a:t>Interpretability</a:t>
            </a:r>
            <a:r>
              <a:rPr lang="en-US" sz="1400" dirty="0">
                <a:latin typeface="Bell MT" panose="02020503060305020303" pitchFamily="18" charset="0"/>
              </a:rPr>
              <a:t>: Easy to visualize and understand how predictions are made.</a:t>
            </a:r>
          </a:p>
          <a:p>
            <a:pPr marL="285750" indent="-285750">
              <a:buFont typeface="Arial" panose="020B0604020202020204" pitchFamily="34" charset="0"/>
              <a:buChar char="•"/>
            </a:pPr>
            <a:r>
              <a:rPr lang="en-US" sz="1400" b="1" dirty="0">
                <a:latin typeface="Bell MT" panose="02020503060305020303" pitchFamily="18" charset="0"/>
              </a:rPr>
              <a:t>Multi-output prediction</a:t>
            </a:r>
            <a:r>
              <a:rPr lang="en-US" sz="1400" dirty="0">
                <a:latin typeface="Bell MT" panose="02020503060305020303" pitchFamily="18" charset="0"/>
              </a:rPr>
              <a:t>: Can predict both minimum and maximum temperatures simultaneously.</a:t>
            </a:r>
          </a:p>
          <a:p>
            <a:pPr marL="285750" indent="-285750">
              <a:buFont typeface="Arial" panose="020B0604020202020204" pitchFamily="34" charset="0"/>
              <a:buChar char="•"/>
            </a:pPr>
            <a:r>
              <a:rPr lang="en-US" sz="1400" b="1" dirty="0">
                <a:latin typeface="Bell MT" panose="02020503060305020303" pitchFamily="18" charset="0"/>
              </a:rPr>
              <a:t>No need for feature scaling</a:t>
            </a:r>
            <a:r>
              <a:rPr lang="en-US" sz="1400" dirty="0">
                <a:latin typeface="Bell MT" panose="02020503060305020303" pitchFamily="18" charset="0"/>
              </a:rPr>
              <a:t>: Works directly with raw values.</a:t>
            </a:r>
            <a:endParaRPr lang="en-IN" sz="2400" b="1" dirty="0">
              <a:latin typeface="Bell MT" panose="02020503060305020303" pitchFamily="18" charset="0"/>
            </a:endParaRPr>
          </a:p>
        </p:txBody>
      </p:sp>
      <p:sp>
        <p:nvSpPr>
          <p:cNvPr id="12" name="TextBox 11">
            <a:extLst>
              <a:ext uri="{FF2B5EF4-FFF2-40B4-BE49-F238E27FC236}">
                <a16:creationId xmlns:a16="http://schemas.microsoft.com/office/drawing/2014/main" id="{915A65A2-5AA8-9317-AAAD-635D7E40B87D}"/>
              </a:ext>
            </a:extLst>
          </p:cNvPr>
          <p:cNvSpPr txBox="1"/>
          <p:nvPr/>
        </p:nvSpPr>
        <p:spPr>
          <a:xfrm>
            <a:off x="781878" y="7686260"/>
            <a:ext cx="4532243" cy="1051570"/>
          </a:xfrm>
          <a:prstGeom prst="rect">
            <a:avLst/>
          </a:prstGeom>
          <a:noFill/>
        </p:spPr>
        <p:txBody>
          <a:bodyPr wrap="square">
            <a:spAutoFit/>
          </a:bodyPr>
          <a:lstStyle/>
          <a:p>
            <a:pPr algn="l">
              <a:spcBef>
                <a:spcPts val="1372"/>
              </a:spcBef>
              <a:spcAft>
                <a:spcPts val="1029"/>
              </a:spcAft>
              <a:buNone/>
            </a:pPr>
            <a:r>
              <a:rPr lang="en-IN" b="0" i="0" dirty="0">
                <a:solidFill>
                  <a:srgbClr val="F8FAFF"/>
                </a:solidFill>
                <a:effectLst/>
                <a:latin typeface="quote-cjk-patch"/>
              </a:rPr>
              <a:t>3. Libraries &amp; Modules Used</a:t>
            </a:r>
          </a:p>
          <a:p>
            <a:pPr>
              <a:buNone/>
            </a:pPr>
            <a:br>
              <a:rPr lang="en-IN" dirty="0"/>
            </a:br>
            <a:endParaRPr lang="en-IN" dirty="0"/>
          </a:p>
        </p:txBody>
      </p:sp>
    </p:spTree>
    <p:extLst>
      <p:ext uri="{BB962C8B-B14F-4D97-AF65-F5344CB8AC3E}">
        <p14:creationId xmlns:p14="http://schemas.microsoft.com/office/powerpoint/2010/main" val="2675291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0E76-1942-6338-C8DB-4A970960F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CC8C1-ECDA-2EF2-47FC-BC8C909A3BC3}"/>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D3F4C31E-C043-21F0-AFFD-EF598C732370}"/>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794EB732-9C93-1FCE-7BCC-8948D2F73FCA}"/>
              </a:ext>
            </a:extLst>
          </p:cNvPr>
          <p:cNvSpPr txBox="1"/>
          <p:nvPr/>
        </p:nvSpPr>
        <p:spPr>
          <a:xfrm>
            <a:off x="280966" y="994256"/>
            <a:ext cx="6227487" cy="6986528"/>
          </a:xfrm>
          <a:prstGeom prst="rect">
            <a:avLst/>
          </a:prstGeom>
          <a:noFill/>
        </p:spPr>
        <p:txBody>
          <a:bodyPr wrap="square">
            <a:spAutoFit/>
          </a:bodyPr>
          <a:lstStyle/>
          <a:p>
            <a:pPr>
              <a:buNone/>
            </a:pPr>
            <a:r>
              <a:rPr lang="en-US" b="1" dirty="0">
                <a:latin typeface="Bell MT" panose="02020503060305020303" pitchFamily="18" charset="0"/>
              </a:rPr>
              <a:t>Limitations</a:t>
            </a:r>
          </a:p>
          <a:p>
            <a:pPr marL="285750" indent="-285750">
              <a:buFont typeface="Arial" panose="020B0604020202020204" pitchFamily="34" charset="0"/>
              <a:buChar char="•"/>
            </a:pPr>
            <a:r>
              <a:rPr lang="en-US" sz="1400" b="1" dirty="0">
                <a:latin typeface="Bell MT" panose="02020503060305020303" pitchFamily="18" charset="0"/>
              </a:rPr>
              <a:t>Overfitting</a:t>
            </a:r>
            <a:r>
              <a:rPr lang="en-US" sz="1400" dirty="0">
                <a:latin typeface="Bell MT" panose="02020503060305020303" pitchFamily="18" charset="0"/>
              </a:rPr>
              <a:t>: Decision Trees tend to memorize training data, reducing generalization ability.</a:t>
            </a:r>
          </a:p>
          <a:p>
            <a:pPr marL="285750" indent="-285750">
              <a:buFont typeface="Arial" panose="020B0604020202020204" pitchFamily="34" charset="0"/>
              <a:buChar char="•"/>
            </a:pPr>
            <a:r>
              <a:rPr lang="en-US" sz="1400" b="1" dirty="0">
                <a:latin typeface="Bell MT" panose="02020503060305020303" pitchFamily="18" charset="0"/>
              </a:rPr>
              <a:t>Instability</a:t>
            </a:r>
            <a:r>
              <a:rPr lang="en-US" sz="1400" dirty="0">
                <a:latin typeface="Bell MT" panose="02020503060305020303" pitchFamily="18" charset="0"/>
              </a:rPr>
              <a:t>: Small changes in data can lead to very different trees.</a:t>
            </a:r>
          </a:p>
          <a:p>
            <a:pPr marL="285750" indent="-285750">
              <a:buFont typeface="Arial" panose="020B0604020202020204" pitchFamily="34" charset="0"/>
              <a:buChar char="•"/>
            </a:pPr>
            <a:r>
              <a:rPr lang="en-US" sz="1400" b="1" dirty="0">
                <a:latin typeface="Bell MT" panose="02020503060305020303" pitchFamily="18" charset="0"/>
              </a:rPr>
              <a:t>Limited accuracy on continuous data</a:t>
            </a:r>
            <a:r>
              <a:rPr lang="en-US" sz="1400" dirty="0">
                <a:latin typeface="Bell MT" panose="02020503060305020303" pitchFamily="18" charset="0"/>
              </a:rPr>
              <a:t>: While good for classification, regression trees may not capture smooth temperature trends well compared to ensemble methods (Random Forest, Gradient Boosting).</a:t>
            </a:r>
          </a:p>
          <a:p>
            <a:pPr marL="285750" indent="-285750">
              <a:buFont typeface="Arial" panose="020B0604020202020204" pitchFamily="34" charset="0"/>
              <a:buChar char="•"/>
            </a:pPr>
            <a:r>
              <a:rPr lang="en-US" sz="1400" b="1" dirty="0">
                <a:latin typeface="Bell MT" panose="02020503060305020303" pitchFamily="18" charset="0"/>
              </a:rPr>
              <a:t>Extrapolation issue</a:t>
            </a:r>
            <a:r>
              <a:rPr lang="en-US" sz="1400" dirty="0">
                <a:latin typeface="Bell MT" panose="02020503060305020303" pitchFamily="18" charset="0"/>
              </a:rPr>
              <a:t>: Trees cannot predict values outside the observed data range</a:t>
            </a:r>
          </a:p>
          <a:p>
            <a:endParaRPr lang="en-US"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1.5 Implementation and Results</a:t>
            </a:r>
          </a:p>
          <a:p>
            <a:pPr lvl="0" defTabSz="914400" eaLnBrk="0" fontAlgn="base" hangingPunct="0">
              <a:spcBef>
                <a:spcPct val="0"/>
              </a:spcBef>
              <a:spcAft>
                <a:spcPct val="0"/>
              </a:spcAft>
            </a:pPr>
            <a:endParaRPr lang="en-US" altLang="en-US" b="1"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Data Preparation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Loaded weather dataset (ready_to_use_data.csv).</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Created new columns </a:t>
            </a:r>
            <a:r>
              <a:rPr lang="en-US" altLang="en-US" sz="1400" dirty="0" err="1">
                <a:latin typeface="Bell MT" panose="02020503060305020303" pitchFamily="18" charset="0"/>
              </a:rPr>
              <a:t>Next_Max</a:t>
            </a:r>
            <a:r>
              <a:rPr lang="en-US" altLang="en-US" sz="1400" dirty="0">
                <a:latin typeface="Bell MT" panose="02020503060305020303" pitchFamily="18" charset="0"/>
              </a:rPr>
              <a:t> and </a:t>
            </a:r>
            <a:r>
              <a:rPr lang="en-US" altLang="en-US" sz="1400" dirty="0" err="1">
                <a:latin typeface="Bell MT" panose="02020503060305020303" pitchFamily="18" charset="0"/>
              </a:rPr>
              <a:t>Next_Min</a:t>
            </a:r>
            <a:r>
              <a:rPr lang="en-US" altLang="en-US" sz="1400" dirty="0">
                <a:latin typeface="Bell MT" panose="02020503060305020303" pitchFamily="18" charset="0"/>
              </a:rPr>
              <a:t> for prediction targets.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Removed rows with missing values after shifting.</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Final dataset saved as ready_to_use_data_for_regression.csv.</a:t>
            </a:r>
          </a:p>
          <a:p>
            <a:pPr lvl="0" defTabSz="914400" eaLnBrk="0" fontAlgn="base" hangingPunct="0">
              <a:spcBef>
                <a:spcPct val="0"/>
              </a:spcBef>
              <a:spcAft>
                <a:spcPct val="0"/>
              </a:spcAft>
            </a:pPr>
            <a:endParaRPr lang="en-US" altLang="en-US" sz="1400" b="1"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Model Training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Features: Current day’s Max and Min temperatures.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Targets: Next day’s Max and Min temperatures.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Used </a:t>
            </a:r>
            <a:r>
              <a:rPr lang="en-US" altLang="en-US" sz="1400" dirty="0" err="1">
                <a:latin typeface="Bell MT" panose="02020503060305020303" pitchFamily="18" charset="0"/>
              </a:rPr>
              <a:t>DecisionTreeRegressor</a:t>
            </a:r>
            <a:r>
              <a:rPr lang="en-US" altLang="en-US" sz="1400" dirty="0">
                <a:latin typeface="Bell MT" panose="02020503060305020303" pitchFamily="18" charset="0"/>
              </a:rPr>
              <a:t> wrapped in </a:t>
            </a:r>
            <a:r>
              <a:rPr lang="en-US" altLang="en-US" sz="1400" dirty="0" err="1">
                <a:latin typeface="Bell MT" panose="02020503060305020303" pitchFamily="18" charset="0"/>
              </a:rPr>
              <a:t>MultiOutputRegressor</a:t>
            </a:r>
            <a:r>
              <a:rPr lang="en-US" altLang="en-US" sz="1400" dirty="0">
                <a:latin typeface="Bell MT" panose="02020503060305020303" pitchFamily="18" charset="0"/>
              </a:rPr>
              <a:t>.</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Split dataset into training and testing sets using </a:t>
            </a:r>
            <a:r>
              <a:rPr lang="en-US" altLang="en-US" sz="1400" dirty="0" err="1">
                <a:latin typeface="Bell MT" panose="02020503060305020303" pitchFamily="18" charset="0"/>
              </a:rPr>
              <a:t>train_test_split</a:t>
            </a:r>
            <a:r>
              <a:rPr lang="en-US" altLang="en-US" sz="1400" dirty="0">
                <a:latin typeface="Bell MT" panose="02020503060305020303" pitchFamily="18" charset="0"/>
              </a:rPr>
              <a:t>.</a:t>
            </a:r>
          </a:p>
          <a:p>
            <a:pPr lvl="0" defTabSz="914400" eaLnBrk="0" fontAlgn="base" hangingPunct="0">
              <a:spcBef>
                <a:spcPct val="0"/>
              </a:spcBef>
              <a:spcAft>
                <a:spcPct val="0"/>
              </a:spcAft>
            </a:pPr>
            <a:endParaRPr lang="en-US" altLang="en-US" sz="1400" b="1"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Hyperparameters :</a:t>
            </a:r>
            <a:endParaRPr lang="en-US" altLang="en-US" sz="1400" dirty="0">
              <a:latin typeface="Bell MT" panose="02020503060305020303"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The model uses: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err="1">
                <a:latin typeface="Bell MT" panose="02020503060305020303" pitchFamily="18" charset="0"/>
              </a:rPr>
              <a:t>max_depth</a:t>
            </a:r>
            <a:r>
              <a:rPr lang="en-US" altLang="en-US" sz="1400" dirty="0">
                <a:latin typeface="Bell MT" panose="02020503060305020303" pitchFamily="18" charset="0"/>
              </a:rPr>
              <a:t>=250 (to allow deep trees while avoiding overfitting).</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err="1">
                <a:latin typeface="Bell MT" panose="02020503060305020303" pitchFamily="18" charset="0"/>
              </a:rPr>
              <a:t>min_samples_split</a:t>
            </a:r>
            <a:r>
              <a:rPr lang="en-US" altLang="en-US" sz="1400" dirty="0">
                <a:latin typeface="Bell MT" panose="02020503060305020303" pitchFamily="18" charset="0"/>
              </a:rPr>
              <a:t>=4 (to ensure sufficient samples for splits).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err="1">
                <a:latin typeface="Bell MT" panose="02020503060305020303" pitchFamily="18" charset="0"/>
              </a:rPr>
              <a:t>max_features</a:t>
            </a:r>
            <a:r>
              <a:rPr lang="en-US" altLang="en-US" sz="1400" dirty="0">
                <a:latin typeface="Bell MT" panose="02020503060305020303" pitchFamily="18" charset="0"/>
              </a:rPr>
              <a:t>='sqrt' (to reduce feature selection bias).</a:t>
            </a:r>
          </a:p>
          <a:p>
            <a:pPr lvl="0" defTabSz="914400" eaLnBrk="0" fontAlgn="base" hangingPunct="0">
              <a:spcBef>
                <a:spcPct val="0"/>
              </a:spcBef>
              <a:spcAft>
                <a:spcPct val="0"/>
              </a:spcAft>
            </a:pPr>
            <a:endParaRPr lang="en-US" altLang="en-US" sz="1400" dirty="0">
              <a:latin typeface="Bell MT" panose="02020503060305020303" pitchFamily="18" charset="0"/>
            </a:endParaRPr>
          </a:p>
        </p:txBody>
      </p:sp>
    </p:spTree>
    <p:extLst>
      <p:ext uri="{BB962C8B-B14F-4D97-AF65-F5344CB8AC3E}">
        <p14:creationId xmlns:p14="http://schemas.microsoft.com/office/powerpoint/2010/main" val="733314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ABB75-31D9-9C03-5B91-1EB9FD0AA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48391D-C189-1EDB-F205-FF2484CECBC5}"/>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FD692618-74D5-4C69-48E4-DD312430D695}"/>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F3670D43-139F-3154-6B7E-6B2D95F5E4FC}"/>
              </a:ext>
            </a:extLst>
          </p:cNvPr>
          <p:cNvSpPr txBox="1"/>
          <p:nvPr/>
        </p:nvSpPr>
        <p:spPr>
          <a:xfrm>
            <a:off x="246676" y="905456"/>
            <a:ext cx="5524203" cy="1231106"/>
          </a:xfrm>
          <a:prstGeom prst="rect">
            <a:avLst/>
          </a:prstGeom>
          <a:noFill/>
        </p:spPr>
        <p:txBody>
          <a:bodyPr wrap="square">
            <a:spAutoFit/>
          </a:bodyPr>
          <a:lstStyle/>
          <a:p>
            <a:r>
              <a:rPr lang="en-IN" b="1" dirty="0">
                <a:latin typeface="Bell MT" panose="02020503060305020303" pitchFamily="18" charset="0"/>
              </a:rPr>
              <a:t>1.6 Results :</a:t>
            </a:r>
          </a:p>
          <a:p>
            <a:r>
              <a:rPr lang="en-IN" sz="1400" dirty="0">
                <a:latin typeface="Bell MT" panose="02020503060305020303" pitchFamily="18" charset="0"/>
              </a:rPr>
              <a:t>MAE: 1.66 °C</a:t>
            </a:r>
          </a:p>
          <a:p>
            <a:r>
              <a:rPr lang="en-IN" sz="1400" dirty="0">
                <a:latin typeface="Bell MT" panose="02020503060305020303" pitchFamily="18" charset="0"/>
              </a:rPr>
              <a:t>MSE: 7.93</a:t>
            </a:r>
          </a:p>
          <a:p>
            <a:r>
              <a:rPr lang="en-IN" sz="1400" dirty="0">
                <a:latin typeface="Bell MT" panose="02020503060305020303" pitchFamily="18" charset="0"/>
              </a:rPr>
              <a:t>RMSE: 2.82 °C</a:t>
            </a:r>
          </a:p>
          <a:p>
            <a:r>
              <a:rPr lang="en-IN" sz="1400" dirty="0">
                <a:latin typeface="Bell MT" panose="02020503060305020303" pitchFamily="18" charset="0"/>
              </a:rPr>
              <a:t>R² Score: 0.78</a:t>
            </a:r>
          </a:p>
        </p:txBody>
      </p:sp>
      <p:pic>
        <p:nvPicPr>
          <p:cNvPr id="8" name="Picture 7">
            <a:extLst>
              <a:ext uri="{FF2B5EF4-FFF2-40B4-BE49-F238E27FC236}">
                <a16:creationId xmlns:a16="http://schemas.microsoft.com/office/drawing/2014/main" id="{A41C394D-35E3-A474-13F9-B358559A1DD3}"/>
              </a:ext>
            </a:extLst>
          </p:cNvPr>
          <p:cNvPicPr>
            <a:picLocks noChangeAspect="1"/>
          </p:cNvPicPr>
          <p:nvPr/>
        </p:nvPicPr>
        <p:blipFill>
          <a:blip r:embed="rId2"/>
          <a:stretch>
            <a:fillRect/>
          </a:stretch>
        </p:blipFill>
        <p:spPr>
          <a:xfrm>
            <a:off x="246676" y="5325925"/>
            <a:ext cx="6377644" cy="2624091"/>
          </a:xfrm>
          <a:prstGeom prst="rect">
            <a:avLst/>
          </a:prstGeom>
        </p:spPr>
      </p:pic>
      <p:pic>
        <p:nvPicPr>
          <p:cNvPr id="12" name="Picture 11">
            <a:extLst>
              <a:ext uri="{FF2B5EF4-FFF2-40B4-BE49-F238E27FC236}">
                <a16:creationId xmlns:a16="http://schemas.microsoft.com/office/drawing/2014/main" id="{5B826B47-0BCF-5546-5595-8084961EF960}"/>
              </a:ext>
            </a:extLst>
          </p:cNvPr>
          <p:cNvPicPr>
            <a:picLocks noChangeAspect="1"/>
          </p:cNvPicPr>
          <p:nvPr/>
        </p:nvPicPr>
        <p:blipFill>
          <a:blip r:embed="rId3"/>
          <a:stretch>
            <a:fillRect/>
          </a:stretch>
        </p:blipFill>
        <p:spPr>
          <a:xfrm>
            <a:off x="76885" y="2386737"/>
            <a:ext cx="6704229" cy="2732997"/>
          </a:xfrm>
          <a:prstGeom prst="rect">
            <a:avLst/>
          </a:prstGeom>
        </p:spPr>
      </p:pic>
    </p:spTree>
    <p:extLst>
      <p:ext uri="{BB962C8B-B14F-4D97-AF65-F5344CB8AC3E}">
        <p14:creationId xmlns:p14="http://schemas.microsoft.com/office/powerpoint/2010/main" val="2287862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81E9C-8F6E-E041-402C-1BF5FF0BD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99415-676A-936D-CD1F-A2480F2BC0E5}"/>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C6A41295-E72E-1348-4037-756F6110DA2A}"/>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D8C7E818-7BE4-BA4E-34BB-D4A5D6D3CAC1}"/>
              </a:ext>
            </a:extLst>
          </p:cNvPr>
          <p:cNvSpPr txBox="1"/>
          <p:nvPr/>
        </p:nvSpPr>
        <p:spPr>
          <a:xfrm>
            <a:off x="246677" y="843822"/>
            <a:ext cx="6364646" cy="7848302"/>
          </a:xfrm>
          <a:prstGeom prst="rect">
            <a:avLst/>
          </a:prstGeom>
          <a:noFill/>
        </p:spPr>
        <p:txBody>
          <a:bodyPr wrap="square">
            <a:spAutoFit/>
          </a:bodyPr>
          <a:lstStyle/>
          <a:p>
            <a:r>
              <a:rPr lang="en-IN" sz="2400" b="1" dirty="0">
                <a:latin typeface="Bell MT" panose="02020503060305020303" pitchFamily="18" charset="0"/>
              </a:rPr>
              <a:t>2 . Gradient Boosting Regressor</a:t>
            </a:r>
          </a:p>
          <a:p>
            <a:endParaRPr lang="en-IN" sz="1400" b="1" dirty="0">
              <a:latin typeface="Bell MT" panose="02020503060305020303" pitchFamily="18" charset="0"/>
            </a:endParaRPr>
          </a:p>
          <a:p>
            <a:r>
              <a:rPr lang="en-US" b="1" dirty="0">
                <a:latin typeface="Bell MT" panose="02020503060305020303" pitchFamily="18" charset="0"/>
              </a:rPr>
              <a:t>2.1 Introduction</a:t>
            </a:r>
          </a:p>
          <a:p>
            <a:pPr marL="342900" indent="-342900">
              <a:buAutoNum type="arabicPeriod"/>
            </a:pPr>
            <a:endParaRPr lang="en-US" b="1" dirty="0">
              <a:latin typeface="Bell MT" panose="02020503060305020303" pitchFamily="18" charset="0"/>
            </a:endParaRPr>
          </a:p>
          <a:p>
            <a:r>
              <a:rPr lang="en-US" sz="1400" dirty="0">
                <a:latin typeface="Bell MT" panose="02020503060305020303" pitchFamily="18" charset="0"/>
              </a:rPr>
              <a:t>This project develops a multi-output regression model using Gradient Boosting to predict the next day's minimum (</a:t>
            </a:r>
            <a:r>
              <a:rPr lang="en-US" sz="1400" dirty="0" err="1">
                <a:latin typeface="Bell MT" panose="02020503060305020303" pitchFamily="18" charset="0"/>
              </a:rPr>
              <a:t>Next_Min</a:t>
            </a:r>
            <a:r>
              <a:rPr lang="en-US" sz="1400" dirty="0">
                <a:latin typeface="Bell MT" panose="02020503060305020303" pitchFamily="18" charset="0"/>
              </a:rPr>
              <a:t>) and maximum (</a:t>
            </a:r>
            <a:r>
              <a:rPr lang="en-US" sz="1400" dirty="0" err="1">
                <a:latin typeface="Bell MT" panose="02020503060305020303" pitchFamily="18" charset="0"/>
              </a:rPr>
              <a:t>Next_Max</a:t>
            </a:r>
            <a:r>
              <a:rPr lang="en-US" sz="1400" dirty="0">
                <a:latin typeface="Bell MT" panose="02020503060305020303" pitchFamily="18" charset="0"/>
              </a:rPr>
              <a:t>) temperatures based on historical weather data. The dataset includes features like current-day temperatures, humidity, rainfall, and date information.</a:t>
            </a:r>
          </a:p>
          <a:p>
            <a:endParaRPr lang="en-US" sz="1400" b="1" dirty="0">
              <a:latin typeface="Bell MT" panose="02020503060305020303" pitchFamily="18" charset="0"/>
            </a:endParaRPr>
          </a:p>
          <a:p>
            <a:r>
              <a:rPr lang="en-US" b="1" dirty="0">
                <a:latin typeface="Bell MT" panose="02020503060305020303" pitchFamily="18" charset="0"/>
              </a:rPr>
              <a:t>2.2 Objective</a:t>
            </a:r>
          </a:p>
          <a:p>
            <a:endParaRPr lang="en-US" b="1" dirty="0">
              <a:latin typeface="Bell MT" panose="02020503060305020303" pitchFamily="18" charset="0"/>
            </a:endParaRPr>
          </a:p>
          <a:p>
            <a:r>
              <a:rPr lang="en-US" b="1" dirty="0">
                <a:latin typeface="Bell MT" panose="02020503060305020303" pitchFamily="18" charset="0"/>
              </a:rPr>
              <a:t>Primary Goal:</a:t>
            </a:r>
          </a:p>
          <a:p>
            <a:r>
              <a:rPr lang="en-US" sz="1400" dirty="0">
                <a:latin typeface="Bell MT" panose="02020503060305020303" pitchFamily="18" charset="0"/>
              </a:rPr>
              <a:t>To build an accurate predictive model that simultaneously forecasts </a:t>
            </a:r>
            <a:r>
              <a:rPr lang="en-US" sz="1400" dirty="0" err="1">
                <a:latin typeface="Bell MT" panose="02020503060305020303" pitchFamily="18" charset="0"/>
              </a:rPr>
              <a:t>Next_Min</a:t>
            </a:r>
            <a:r>
              <a:rPr lang="en-US" sz="1400" dirty="0">
                <a:latin typeface="Bell MT" panose="02020503060305020303" pitchFamily="18" charset="0"/>
              </a:rPr>
              <a:t> and </a:t>
            </a:r>
            <a:r>
              <a:rPr lang="en-US" sz="1400" dirty="0" err="1">
                <a:latin typeface="Bell MT" panose="02020503060305020303" pitchFamily="18" charset="0"/>
              </a:rPr>
              <a:t>Next_Max</a:t>
            </a:r>
            <a:r>
              <a:rPr lang="en-US" sz="1400" dirty="0">
                <a:latin typeface="Bell MT" panose="02020503060305020303" pitchFamily="18" charset="0"/>
              </a:rPr>
              <a:t> temperatures using a Gradient Boosting Regressor.</a:t>
            </a:r>
          </a:p>
          <a:p>
            <a:endParaRPr lang="en-US" sz="1400" b="1" dirty="0">
              <a:latin typeface="Bell MT" panose="02020503060305020303" pitchFamily="18" charset="0"/>
            </a:endParaRPr>
          </a:p>
          <a:p>
            <a:r>
              <a:rPr lang="en-US" b="1" dirty="0">
                <a:latin typeface="Bell MT" panose="02020503060305020303" pitchFamily="18" charset="0"/>
              </a:rPr>
              <a:t>Key Tasks:</a:t>
            </a:r>
          </a:p>
          <a:p>
            <a:pPr marL="285750" indent="-285750">
              <a:buFont typeface="Arial" panose="020B0604020202020204" pitchFamily="34" charset="0"/>
              <a:buChar char="•"/>
            </a:pPr>
            <a:endParaRPr lang="en-US" sz="1400" b="1" dirty="0">
              <a:latin typeface="Bell MT" panose="02020503060305020303" pitchFamily="18" charset="0"/>
            </a:endParaRPr>
          </a:p>
          <a:p>
            <a:pPr marL="285750" indent="-285750">
              <a:buFont typeface="Arial" panose="020B0604020202020204" pitchFamily="34" charset="0"/>
              <a:buChar char="•"/>
            </a:pPr>
            <a:r>
              <a:rPr lang="en-US" sz="1400" dirty="0">
                <a:latin typeface="Bell MT" panose="02020503060305020303" pitchFamily="18" charset="0"/>
              </a:rPr>
              <a:t>Train a </a:t>
            </a:r>
            <a:r>
              <a:rPr lang="en-US" sz="1400" dirty="0" err="1">
                <a:latin typeface="Bell MT" panose="02020503060305020303" pitchFamily="18" charset="0"/>
              </a:rPr>
              <a:t>MultiOutputRegressor</a:t>
            </a:r>
            <a:r>
              <a:rPr lang="en-US" sz="1400" dirty="0">
                <a:latin typeface="Bell MT" panose="02020503060305020303" pitchFamily="18" charset="0"/>
              </a:rPr>
              <a:t> with </a:t>
            </a:r>
            <a:r>
              <a:rPr lang="en-US" sz="1400" dirty="0" err="1">
                <a:latin typeface="Bell MT" panose="02020503060305020303" pitchFamily="18" charset="0"/>
              </a:rPr>
              <a:t>GradientBoostingRegressor</a:t>
            </a:r>
            <a:r>
              <a:rPr lang="en-US" sz="1400" dirty="0">
                <a:latin typeface="Bell MT" panose="02020503060305020303" pitchFamily="18" charset="0"/>
              </a:rPr>
              <a:t> as the base estimator.</a:t>
            </a:r>
          </a:p>
          <a:p>
            <a:pPr marL="285750" indent="-285750">
              <a:buFont typeface="Arial" panose="020B0604020202020204" pitchFamily="34" charset="0"/>
              <a:buChar char="•"/>
            </a:pPr>
            <a:r>
              <a:rPr lang="en-US" sz="1400" dirty="0">
                <a:latin typeface="Bell MT" panose="02020503060305020303" pitchFamily="18" charset="0"/>
              </a:rPr>
              <a:t>Evaluate model performance on test data.</a:t>
            </a:r>
          </a:p>
          <a:p>
            <a:pPr marL="285750" indent="-285750">
              <a:buFont typeface="Arial" panose="020B0604020202020204" pitchFamily="34" charset="0"/>
              <a:buChar char="•"/>
            </a:pPr>
            <a:endParaRPr lang="en-US" sz="1400" b="1" dirty="0">
              <a:latin typeface="Bell MT" panose="02020503060305020303" pitchFamily="18" charset="0"/>
            </a:endParaRPr>
          </a:p>
          <a:p>
            <a:r>
              <a:rPr lang="en-IN" b="1" dirty="0">
                <a:latin typeface="Bell MT" panose="02020503060305020303" pitchFamily="18" charset="0"/>
              </a:rPr>
              <a:t>2.3  Libraries &amp; Modules Used</a:t>
            </a:r>
          </a:p>
          <a:p>
            <a:r>
              <a:rPr lang="en-IN" b="1" dirty="0">
                <a:latin typeface="Bell MT" panose="02020503060305020303" pitchFamily="18" charset="0"/>
              </a:rPr>
              <a:t>Core Libraries:</a:t>
            </a:r>
          </a:p>
          <a:p>
            <a:endParaRPr lang="en-IN" sz="1400" b="1" dirty="0">
              <a:latin typeface="Bell MT" panose="02020503060305020303" pitchFamily="18" charset="0"/>
            </a:endParaRPr>
          </a:p>
          <a:p>
            <a:r>
              <a:rPr lang="en-IN" sz="1400" b="1" dirty="0">
                <a:latin typeface="Bell MT" panose="02020503060305020303" pitchFamily="18" charset="0"/>
              </a:rPr>
              <a:t>Pandas</a:t>
            </a:r>
            <a:r>
              <a:rPr lang="en-IN" sz="1400" dirty="0">
                <a:latin typeface="Bell MT" panose="02020503060305020303" pitchFamily="18" charset="0"/>
              </a:rPr>
              <a:t>: Data loading/manipulation (</a:t>
            </a:r>
            <a:r>
              <a:rPr lang="en-IN" sz="1400" dirty="0" err="1">
                <a:latin typeface="Bell MT" panose="02020503060305020303" pitchFamily="18" charset="0"/>
              </a:rPr>
              <a:t>pd.read_csv</a:t>
            </a:r>
            <a:r>
              <a:rPr lang="en-IN" sz="1400" dirty="0">
                <a:latin typeface="Bell MT" panose="02020503060305020303" pitchFamily="18" charset="0"/>
              </a:rPr>
              <a:t>, </a:t>
            </a:r>
            <a:r>
              <a:rPr lang="en-IN" sz="1400" dirty="0" err="1">
                <a:latin typeface="Bell MT" panose="02020503060305020303" pitchFamily="18" charset="0"/>
              </a:rPr>
              <a:t>DataFrame</a:t>
            </a:r>
            <a:r>
              <a:rPr lang="en-IN" sz="1400" dirty="0">
                <a:latin typeface="Bell MT" panose="02020503060305020303" pitchFamily="18" charset="0"/>
              </a:rPr>
              <a:t>).</a:t>
            </a:r>
          </a:p>
          <a:p>
            <a:r>
              <a:rPr lang="en-IN" sz="1400" b="1" dirty="0">
                <a:latin typeface="Bell MT" panose="02020503060305020303" pitchFamily="18" charset="0"/>
              </a:rPr>
              <a:t>NumPy: </a:t>
            </a:r>
            <a:r>
              <a:rPr lang="en-IN" sz="1400" dirty="0">
                <a:latin typeface="Bell MT" panose="02020503060305020303" pitchFamily="18" charset="0"/>
              </a:rPr>
              <a:t>Numerical operations (np).</a:t>
            </a:r>
          </a:p>
          <a:p>
            <a:r>
              <a:rPr lang="en-IN" sz="1400" b="1" dirty="0">
                <a:latin typeface="Bell MT" panose="02020503060305020303" pitchFamily="18" charset="0"/>
              </a:rPr>
              <a:t>Matplotlib/Seaborn: </a:t>
            </a:r>
            <a:r>
              <a:rPr lang="en-IN" sz="1400" dirty="0">
                <a:latin typeface="Bell MT" panose="02020503060305020303" pitchFamily="18" charset="0"/>
              </a:rPr>
              <a:t>Visualization (</a:t>
            </a:r>
            <a:r>
              <a:rPr lang="en-IN" sz="1400" dirty="0" err="1">
                <a:latin typeface="Bell MT" panose="02020503060305020303" pitchFamily="18" charset="0"/>
              </a:rPr>
              <a:t>plt</a:t>
            </a:r>
            <a:r>
              <a:rPr lang="en-IN" sz="1400" dirty="0">
                <a:latin typeface="Bell MT" panose="02020503060305020303" pitchFamily="18" charset="0"/>
              </a:rPr>
              <a:t>, </a:t>
            </a:r>
            <a:r>
              <a:rPr lang="en-IN" sz="1400" dirty="0" err="1">
                <a:latin typeface="Bell MT" panose="02020503060305020303" pitchFamily="18" charset="0"/>
              </a:rPr>
              <a:t>sns</a:t>
            </a:r>
            <a:r>
              <a:rPr lang="en-IN" sz="1400" dirty="0">
                <a:latin typeface="Bell MT" panose="02020503060305020303" pitchFamily="18" charset="0"/>
              </a:rPr>
              <a:t>).</a:t>
            </a:r>
          </a:p>
          <a:p>
            <a:endParaRPr lang="en-IN" sz="1400" dirty="0">
              <a:latin typeface="Bell MT" panose="02020503060305020303" pitchFamily="18" charset="0"/>
            </a:endParaRPr>
          </a:p>
          <a:p>
            <a:r>
              <a:rPr lang="en-IN" sz="1400" b="1" dirty="0">
                <a:latin typeface="Bell MT" panose="02020503060305020303" pitchFamily="18" charset="0"/>
              </a:rPr>
              <a:t>Scikit-learn</a:t>
            </a:r>
            <a:r>
              <a:rPr lang="en-IN" sz="1400" dirty="0">
                <a:latin typeface="Bell MT" panose="02020503060305020303" pitchFamily="18" charset="0"/>
              </a:rPr>
              <a:t>:</a:t>
            </a:r>
          </a:p>
          <a:p>
            <a:r>
              <a:rPr lang="en-IN" sz="1400" dirty="0">
                <a:latin typeface="Bell MT" panose="02020503060305020303" pitchFamily="18" charset="0"/>
              </a:rPr>
              <a:t>Metrics: </a:t>
            </a:r>
            <a:r>
              <a:rPr lang="en-IN" sz="1400" dirty="0" err="1">
                <a:latin typeface="Bell MT" panose="02020503060305020303" pitchFamily="18" charset="0"/>
              </a:rPr>
              <a:t>mean_absolute_error</a:t>
            </a:r>
            <a:r>
              <a:rPr lang="en-IN" sz="1400" dirty="0">
                <a:latin typeface="Bell MT" panose="02020503060305020303" pitchFamily="18" charset="0"/>
              </a:rPr>
              <a:t>, </a:t>
            </a:r>
            <a:r>
              <a:rPr lang="en-IN" sz="1400" dirty="0" err="1">
                <a:latin typeface="Bell MT" panose="02020503060305020303" pitchFamily="18" charset="0"/>
              </a:rPr>
              <a:t>mean_squared_error</a:t>
            </a:r>
            <a:r>
              <a:rPr lang="en-IN" sz="1400" dirty="0">
                <a:latin typeface="Bell MT" panose="02020503060305020303" pitchFamily="18" charset="0"/>
              </a:rPr>
              <a:t>, r2_score.</a:t>
            </a:r>
          </a:p>
          <a:p>
            <a:r>
              <a:rPr lang="en-IN" sz="1400" dirty="0">
                <a:latin typeface="Bell MT" panose="02020503060305020303" pitchFamily="18" charset="0"/>
              </a:rPr>
              <a:t>Model selection: </a:t>
            </a:r>
            <a:r>
              <a:rPr lang="en-IN" sz="1400" dirty="0" err="1">
                <a:latin typeface="Bell MT" panose="02020503060305020303" pitchFamily="18" charset="0"/>
              </a:rPr>
              <a:t>train_test_split</a:t>
            </a:r>
            <a:r>
              <a:rPr lang="en-IN" sz="1400" dirty="0">
                <a:latin typeface="Bell MT" panose="02020503060305020303" pitchFamily="18" charset="0"/>
              </a:rPr>
              <a:t>.</a:t>
            </a:r>
          </a:p>
          <a:p>
            <a:r>
              <a:rPr lang="en-IN" sz="1400" dirty="0">
                <a:latin typeface="Bell MT" panose="02020503060305020303" pitchFamily="18" charset="0"/>
              </a:rPr>
              <a:t>Ensemble: </a:t>
            </a:r>
            <a:r>
              <a:rPr lang="en-IN" sz="1400" dirty="0" err="1">
                <a:latin typeface="Bell MT" panose="02020503060305020303" pitchFamily="18" charset="0"/>
              </a:rPr>
              <a:t>GradientBoostingRegressor</a:t>
            </a:r>
            <a:r>
              <a:rPr lang="en-IN" sz="1400" dirty="0">
                <a:latin typeface="Bell MT" panose="02020503060305020303" pitchFamily="18" charset="0"/>
              </a:rPr>
              <a:t>.</a:t>
            </a:r>
          </a:p>
          <a:p>
            <a:r>
              <a:rPr lang="en-IN" sz="1400" dirty="0">
                <a:latin typeface="Bell MT" panose="02020503060305020303" pitchFamily="18" charset="0"/>
              </a:rPr>
              <a:t>Multi-output: </a:t>
            </a:r>
            <a:r>
              <a:rPr lang="en-IN" sz="1400" dirty="0" err="1">
                <a:latin typeface="Bell MT" panose="02020503060305020303" pitchFamily="18" charset="0"/>
              </a:rPr>
              <a:t>MultiOutputRegressor</a:t>
            </a:r>
            <a:endParaRPr lang="en-IN" sz="1400" dirty="0">
              <a:latin typeface="Bell MT" panose="02020503060305020303" pitchFamily="18" charset="0"/>
            </a:endParaRPr>
          </a:p>
        </p:txBody>
      </p:sp>
    </p:spTree>
    <p:extLst>
      <p:ext uri="{BB962C8B-B14F-4D97-AF65-F5344CB8AC3E}">
        <p14:creationId xmlns:p14="http://schemas.microsoft.com/office/powerpoint/2010/main" val="177506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1838-E6DB-9224-4F57-EF15B8279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08C90F-44DF-421A-70AD-2780B25B88CD}"/>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94B58D28-0C98-DFF1-B613-151CC49BF193}"/>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88151059-09E9-D8C7-F22E-2CC83F69D91A}"/>
              </a:ext>
            </a:extLst>
          </p:cNvPr>
          <p:cNvSpPr txBox="1"/>
          <p:nvPr/>
        </p:nvSpPr>
        <p:spPr>
          <a:xfrm>
            <a:off x="246677" y="821637"/>
            <a:ext cx="6364646" cy="8032968"/>
          </a:xfrm>
          <a:prstGeom prst="rect">
            <a:avLst/>
          </a:prstGeom>
          <a:noFill/>
        </p:spPr>
        <p:txBody>
          <a:bodyPr wrap="square">
            <a:spAutoFit/>
          </a:bodyPr>
          <a:lstStyle/>
          <a:p>
            <a:r>
              <a:rPr lang="en-IN" b="1" dirty="0">
                <a:latin typeface="Bell MT" panose="02020503060305020303" pitchFamily="18" charset="0"/>
              </a:rPr>
              <a:t>2.4 Scope and Limitations of the Algorithm</a:t>
            </a:r>
          </a:p>
          <a:p>
            <a:r>
              <a:rPr lang="en-IN" b="1" dirty="0">
                <a:latin typeface="Bell MT" panose="02020503060305020303" pitchFamily="18" charset="0"/>
              </a:rPr>
              <a:t>Scope:</a:t>
            </a:r>
          </a:p>
          <a:p>
            <a:endParaRPr lang="en-IN" sz="1400" dirty="0">
              <a:latin typeface="Bell MT" panose="02020503060305020303" pitchFamily="18" charset="0"/>
            </a:endParaRPr>
          </a:p>
          <a:p>
            <a:pPr marL="285750" indent="-285750">
              <a:buFont typeface="Arial" panose="020B0604020202020204" pitchFamily="34" charset="0"/>
              <a:buChar char="•"/>
            </a:pPr>
            <a:r>
              <a:rPr lang="en-IN" sz="1400" dirty="0">
                <a:latin typeface="Bell MT" panose="02020503060305020303" pitchFamily="18" charset="0"/>
              </a:rPr>
              <a:t>Multi-output Support: Handles prediction of two targets (</a:t>
            </a:r>
            <a:r>
              <a:rPr lang="en-IN" sz="1400" dirty="0" err="1">
                <a:latin typeface="Bell MT" panose="02020503060305020303" pitchFamily="18" charset="0"/>
              </a:rPr>
              <a:t>Next_Min</a:t>
            </a:r>
            <a:r>
              <a:rPr lang="en-IN" sz="1400" dirty="0">
                <a:latin typeface="Bell MT" panose="02020503060305020303" pitchFamily="18" charset="0"/>
              </a:rPr>
              <a:t>, </a:t>
            </a:r>
            <a:r>
              <a:rPr lang="en-IN" sz="1400" dirty="0" err="1">
                <a:latin typeface="Bell MT" panose="02020503060305020303" pitchFamily="18" charset="0"/>
              </a:rPr>
              <a:t>Next_Max</a:t>
            </a:r>
            <a:r>
              <a:rPr lang="en-IN" sz="1400" dirty="0">
                <a:latin typeface="Bell MT" panose="02020503060305020303" pitchFamily="18" charset="0"/>
              </a:rPr>
              <a:t>) via </a:t>
            </a:r>
            <a:r>
              <a:rPr lang="en-IN" sz="1400" dirty="0" err="1">
                <a:latin typeface="Bell MT" panose="02020503060305020303" pitchFamily="18" charset="0"/>
              </a:rPr>
              <a:t>MultiOutputRegressor</a:t>
            </a:r>
            <a:r>
              <a:rPr lang="en-IN" sz="1400" dirty="0">
                <a:latin typeface="Bell MT" panose="02020503060305020303" pitchFamily="18" charset="0"/>
              </a:rPr>
              <a:t>.</a:t>
            </a:r>
          </a:p>
          <a:p>
            <a:pPr marL="285750" indent="-285750">
              <a:buFont typeface="Arial" panose="020B0604020202020204" pitchFamily="34" charset="0"/>
              <a:buChar char="•"/>
            </a:pPr>
            <a:r>
              <a:rPr lang="en-IN" sz="1400" dirty="0">
                <a:latin typeface="Bell MT" panose="02020503060305020303" pitchFamily="18" charset="0"/>
              </a:rPr>
              <a:t>Non-linearity Capture: Gradient Boosting effectively models complex relationships in weather data.</a:t>
            </a:r>
          </a:p>
          <a:p>
            <a:pPr marL="285750" indent="-285750">
              <a:buFont typeface="Arial" panose="020B0604020202020204" pitchFamily="34" charset="0"/>
              <a:buChar char="•"/>
            </a:pPr>
            <a:r>
              <a:rPr lang="en-IN" sz="1400" dirty="0">
                <a:latin typeface="Bell MT" panose="02020503060305020303" pitchFamily="18" charset="0"/>
              </a:rPr>
              <a:t>Hyperparameter Control: Uses </a:t>
            </a:r>
            <a:r>
              <a:rPr lang="en-IN" sz="1400" dirty="0" err="1">
                <a:latin typeface="Bell MT" panose="02020503060305020303" pitchFamily="18" charset="0"/>
              </a:rPr>
              <a:t>max_features</a:t>
            </a:r>
            <a:r>
              <a:rPr lang="en-IN" sz="1400" dirty="0">
                <a:latin typeface="Bell MT" panose="02020503060305020303" pitchFamily="18" charset="0"/>
              </a:rPr>
              <a:t>='sqrt' to reduce overfitting and </a:t>
            </a:r>
            <a:r>
              <a:rPr lang="en-IN" sz="1400" dirty="0" err="1">
                <a:latin typeface="Bell MT" panose="02020503060305020303" pitchFamily="18" charset="0"/>
              </a:rPr>
              <a:t>validation_fraction</a:t>
            </a:r>
            <a:r>
              <a:rPr lang="en-IN" sz="1400" dirty="0">
                <a:latin typeface="Bell MT" panose="02020503060305020303" pitchFamily="18" charset="0"/>
              </a:rPr>
              <a:t>=0.5 for robust validation.</a:t>
            </a:r>
          </a:p>
          <a:p>
            <a:endParaRPr lang="en-IN" sz="1400" dirty="0">
              <a:latin typeface="Bell MT" panose="02020503060305020303" pitchFamily="18" charset="0"/>
            </a:endParaRPr>
          </a:p>
          <a:p>
            <a:r>
              <a:rPr lang="en-IN" sz="1400" b="1" dirty="0">
                <a:latin typeface="Bell MT" panose="02020503060305020303" pitchFamily="18" charset="0"/>
              </a:rPr>
              <a:t>Limitations:</a:t>
            </a:r>
            <a:endParaRPr lang="en-IN" sz="1400" dirty="0">
              <a:latin typeface="Bell MT" panose="02020503060305020303" pitchFamily="18" charset="0"/>
            </a:endParaRPr>
          </a:p>
          <a:p>
            <a:pPr marL="285750" indent="-285750">
              <a:buFont typeface="Arial" panose="020B0604020202020204" pitchFamily="34" charset="0"/>
              <a:buChar char="•"/>
            </a:pPr>
            <a:r>
              <a:rPr lang="en-IN" sz="1400" dirty="0">
                <a:latin typeface="Bell MT" panose="02020503060305020303" pitchFamily="18" charset="0"/>
              </a:rPr>
              <a:t>Computational Cost: Training 150 trees (</a:t>
            </a:r>
            <a:r>
              <a:rPr lang="en-IN" sz="1400" dirty="0" err="1">
                <a:latin typeface="Bell MT" panose="02020503060305020303" pitchFamily="18" charset="0"/>
              </a:rPr>
              <a:t>n_estimators</a:t>
            </a:r>
            <a:r>
              <a:rPr lang="en-IN" sz="1400" dirty="0">
                <a:latin typeface="Bell MT" panose="02020503060305020303" pitchFamily="18" charset="0"/>
              </a:rPr>
              <a:t>=150) is resource-intensive.</a:t>
            </a:r>
          </a:p>
          <a:p>
            <a:pPr marL="285750" indent="-285750">
              <a:buFont typeface="Arial" panose="020B0604020202020204" pitchFamily="34" charset="0"/>
              <a:buChar char="•"/>
            </a:pPr>
            <a:r>
              <a:rPr lang="en-IN" sz="1400" dirty="0">
                <a:latin typeface="Bell MT" panose="02020503060305020303" pitchFamily="18" charset="0"/>
              </a:rPr>
              <a:t>Overfitting Risk: Despite </a:t>
            </a:r>
            <a:r>
              <a:rPr lang="en-IN" sz="1400" dirty="0" err="1">
                <a:latin typeface="Bell MT" panose="02020503060305020303" pitchFamily="18" charset="0"/>
              </a:rPr>
              <a:t>max_features</a:t>
            </a:r>
            <a:r>
              <a:rPr lang="en-IN" sz="1400" dirty="0">
                <a:latin typeface="Bell MT" panose="02020503060305020303" pitchFamily="18" charset="0"/>
              </a:rPr>
              <a:t>='sqrt', hyperparameters were not tuned (e.g., no </a:t>
            </a:r>
            <a:r>
              <a:rPr lang="en-IN" sz="1400" dirty="0" err="1">
                <a:latin typeface="Bell MT" panose="02020503060305020303" pitchFamily="18" charset="0"/>
              </a:rPr>
              <a:t>GridSearchCV</a:t>
            </a:r>
            <a:r>
              <a:rPr lang="en-IN" sz="1400" dirty="0">
                <a:latin typeface="Bell MT" panose="02020503060305020303" pitchFamily="18" charset="0"/>
              </a:rPr>
              <a:t>), risking suboptimal generalization.</a:t>
            </a:r>
          </a:p>
          <a:p>
            <a:pPr marL="285750" indent="-285750">
              <a:buFont typeface="Arial" panose="020B0604020202020204" pitchFamily="34" charset="0"/>
              <a:buChar char="•"/>
            </a:pPr>
            <a:r>
              <a:rPr lang="en-IN" sz="1400" dirty="0">
                <a:latin typeface="Bell MT" panose="02020503060305020303" pitchFamily="18" charset="0"/>
              </a:rPr>
              <a:t>Feature Dependency: Performance relies heavily on feature quality (e.g., temporal patterns in weather data).</a:t>
            </a:r>
          </a:p>
          <a:p>
            <a:pPr marL="285750" indent="-285750">
              <a:buFont typeface="Arial" panose="020B0604020202020204" pitchFamily="34" charset="0"/>
              <a:buChar char="•"/>
            </a:pPr>
            <a:r>
              <a:rPr lang="en-IN" sz="1400" dirty="0">
                <a:latin typeface="Bell MT" panose="02020503060305020303" pitchFamily="18" charset="0"/>
              </a:rPr>
              <a:t>No Cross-Validation: Lack of k-fold validation may inflate performance metrics</a:t>
            </a:r>
          </a:p>
          <a:p>
            <a:pPr marL="285750" indent="-285750">
              <a:buFont typeface="Arial" panose="020B0604020202020204" pitchFamily="34" charset="0"/>
              <a:buChar char="•"/>
            </a:pPr>
            <a:endParaRPr lang="en-IN" sz="1400" dirty="0">
              <a:latin typeface="Bell MT" panose="02020503060305020303" pitchFamily="18" charset="0"/>
            </a:endParaRPr>
          </a:p>
          <a:p>
            <a:r>
              <a:rPr lang="en-US" b="1" dirty="0">
                <a:latin typeface="Bell MT" panose="02020503060305020303" pitchFamily="18" charset="0"/>
              </a:rPr>
              <a:t>2.5 Implementation, Hyperparameters, and Results</a:t>
            </a:r>
          </a:p>
          <a:p>
            <a:endParaRPr lang="en-US" sz="1400" dirty="0">
              <a:latin typeface="Bell MT" panose="02020503060305020303" pitchFamily="18" charset="0"/>
            </a:endParaRPr>
          </a:p>
          <a:p>
            <a:r>
              <a:rPr lang="en-US" sz="1400" b="1" dirty="0">
                <a:latin typeface="Bell MT" panose="02020503060305020303" pitchFamily="18" charset="0"/>
              </a:rPr>
              <a:t>Data Loading:</a:t>
            </a:r>
            <a:endParaRPr lang="en-US" sz="1400" dirty="0">
              <a:latin typeface="Bell MT" panose="02020503060305020303" pitchFamily="18" charset="0"/>
            </a:endParaRPr>
          </a:p>
          <a:p>
            <a:r>
              <a:rPr lang="en-US" sz="1400" dirty="0">
                <a:latin typeface="Bell MT" panose="02020503060305020303" pitchFamily="18" charset="0"/>
              </a:rPr>
              <a:t>Dataset: ready_to_use_data_for_regression.csv (4,007 rows, 12 features).</a:t>
            </a:r>
          </a:p>
          <a:p>
            <a:r>
              <a:rPr lang="en-US" sz="1400" dirty="0">
                <a:latin typeface="Bell MT" panose="02020503060305020303" pitchFamily="18" charset="0"/>
              </a:rPr>
              <a:t>Features: Max., Min., Morn, Eve, Rain, Rainy Days, PE, year, month, day.</a:t>
            </a:r>
          </a:p>
          <a:p>
            <a:r>
              <a:rPr lang="en-US" sz="1400" dirty="0">
                <a:latin typeface="Bell MT" panose="02020503060305020303" pitchFamily="18" charset="0"/>
              </a:rPr>
              <a:t>Targets: </a:t>
            </a:r>
            <a:r>
              <a:rPr lang="en-US" sz="1400" dirty="0" err="1">
                <a:latin typeface="Bell MT" panose="02020503060305020303" pitchFamily="18" charset="0"/>
              </a:rPr>
              <a:t>Next_Min</a:t>
            </a:r>
            <a:r>
              <a:rPr lang="en-US" sz="1400" dirty="0">
                <a:latin typeface="Bell MT" panose="02020503060305020303" pitchFamily="18" charset="0"/>
              </a:rPr>
              <a:t>, </a:t>
            </a:r>
            <a:r>
              <a:rPr lang="en-US" sz="1400" dirty="0" err="1">
                <a:latin typeface="Bell MT" panose="02020503060305020303" pitchFamily="18" charset="0"/>
              </a:rPr>
              <a:t>Next_Max</a:t>
            </a:r>
            <a:r>
              <a:rPr lang="en-US" sz="1400" dirty="0">
                <a:latin typeface="Bell MT" panose="02020503060305020303" pitchFamily="18" charset="0"/>
              </a:rPr>
              <a:t>.</a:t>
            </a:r>
          </a:p>
          <a:p>
            <a:r>
              <a:rPr lang="en-US" sz="1400" dirty="0">
                <a:latin typeface="Bell MT" panose="02020503060305020303" pitchFamily="18" charset="0"/>
              </a:rPr>
              <a:t>Train-Test Split: 80% training, 20% testing (</a:t>
            </a:r>
            <a:r>
              <a:rPr lang="en-US" sz="1400" dirty="0" err="1">
                <a:latin typeface="Bell MT" panose="02020503060305020303" pitchFamily="18" charset="0"/>
              </a:rPr>
              <a:t>random_state</a:t>
            </a:r>
            <a:r>
              <a:rPr lang="en-US" sz="1400" dirty="0">
                <a:latin typeface="Bell MT" panose="02020503060305020303" pitchFamily="18" charset="0"/>
              </a:rPr>
              <a:t>=42).</a:t>
            </a:r>
          </a:p>
          <a:p>
            <a:endParaRPr lang="en-IN" sz="1400" dirty="0">
              <a:latin typeface="Bell MT" panose="02020503060305020303" pitchFamily="18" charset="0"/>
            </a:endParaRPr>
          </a:p>
          <a:p>
            <a:endParaRPr lang="en-IN" sz="1400" dirty="0">
              <a:latin typeface="Bell MT" panose="02020503060305020303" pitchFamily="18" charset="0"/>
            </a:endParaRPr>
          </a:p>
          <a:p>
            <a:r>
              <a:rPr lang="en-US" b="1" dirty="0">
                <a:latin typeface="Bell MT" panose="02020503060305020303" pitchFamily="18" charset="0"/>
              </a:rPr>
              <a:t>Hyperparameters:</a:t>
            </a:r>
          </a:p>
          <a:p>
            <a:endParaRPr lang="en-US" sz="1400" dirty="0">
              <a:latin typeface="Bell MT" panose="02020503060305020303" pitchFamily="18" charset="0"/>
            </a:endParaRPr>
          </a:p>
          <a:p>
            <a:r>
              <a:rPr lang="en-US" sz="1400" b="1" dirty="0">
                <a:latin typeface="Bell MT" panose="02020503060305020303" pitchFamily="18" charset="0"/>
              </a:rPr>
              <a:t>Parameter			Value	Role</a:t>
            </a:r>
          </a:p>
          <a:p>
            <a:r>
              <a:rPr lang="en-US" sz="1400" dirty="0" err="1">
                <a:latin typeface="Bell MT" panose="02020503060305020303" pitchFamily="18" charset="0"/>
              </a:rPr>
              <a:t>n_estimators</a:t>
            </a:r>
            <a:r>
              <a:rPr lang="en-US" sz="1400" dirty="0">
                <a:latin typeface="Bell MT" panose="02020503060305020303" pitchFamily="18" charset="0"/>
              </a:rPr>
              <a:t>	           150			Number of boosting trees.</a:t>
            </a:r>
          </a:p>
          <a:p>
            <a:r>
              <a:rPr lang="en-US" sz="1400" dirty="0" err="1">
                <a:latin typeface="Bell MT" panose="02020503060305020303" pitchFamily="18" charset="0"/>
              </a:rPr>
              <a:t>max_features</a:t>
            </a:r>
            <a:r>
              <a:rPr lang="en-US" sz="1400" dirty="0">
                <a:latin typeface="Bell MT" panose="02020503060305020303" pitchFamily="18" charset="0"/>
              </a:rPr>
              <a:t>	           'sqrt’			Features per split (√</a:t>
            </a:r>
            <a:r>
              <a:rPr lang="en-US" sz="1400" dirty="0" err="1">
                <a:latin typeface="Bell MT" panose="02020503060305020303" pitchFamily="18" charset="0"/>
              </a:rPr>
              <a:t>n_features</a:t>
            </a:r>
            <a:r>
              <a:rPr lang="en-US" sz="1400" dirty="0">
                <a:latin typeface="Bell MT" panose="02020503060305020303" pitchFamily="18" charset="0"/>
              </a:rPr>
              <a:t>).</a:t>
            </a:r>
          </a:p>
          <a:p>
            <a:r>
              <a:rPr lang="en-US" sz="1400" dirty="0" err="1">
                <a:latin typeface="Bell MT" panose="02020503060305020303" pitchFamily="18" charset="0"/>
              </a:rPr>
              <a:t>validation_fraction</a:t>
            </a:r>
            <a:r>
              <a:rPr lang="en-US" sz="1400" dirty="0">
                <a:latin typeface="Bell MT" panose="02020503060305020303" pitchFamily="18" charset="0"/>
              </a:rPr>
              <a:t>	           0.5			Fraction of training data used for validation.</a:t>
            </a:r>
          </a:p>
          <a:p>
            <a:endParaRPr lang="en-IN" sz="1400" dirty="0">
              <a:latin typeface="Bell MT" panose="02020503060305020303" pitchFamily="18" charset="0"/>
            </a:endParaRPr>
          </a:p>
        </p:txBody>
      </p:sp>
    </p:spTree>
    <p:extLst>
      <p:ext uri="{BB962C8B-B14F-4D97-AF65-F5344CB8AC3E}">
        <p14:creationId xmlns:p14="http://schemas.microsoft.com/office/powerpoint/2010/main" val="871987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FE6A0-796E-7EB3-EBB0-8BBF3119EE4E}"/>
              </a:ext>
            </a:extLst>
          </p:cNvPr>
          <p:cNvSpPr>
            <a:spLocks noGrp="1"/>
          </p:cNvSpPr>
          <p:nvPr>
            <p:ph type="title"/>
          </p:nvPr>
        </p:nvSpPr>
        <p:spPr>
          <a:xfrm>
            <a:off x="235744" y="207365"/>
            <a:ext cx="6386512" cy="615595"/>
          </a:xfrm>
        </p:spPr>
        <p:txBody>
          <a:bodyPr/>
          <a:lstStyle/>
          <a:p>
            <a:r>
              <a:rPr lang="en-IN" b="1" dirty="0">
                <a:latin typeface="Bodoni MT" panose="02070603080606020203" pitchFamily="18" charset="0"/>
              </a:rPr>
              <a:t>1. Data Preprocessing</a:t>
            </a:r>
            <a:endParaRPr lang="en-IN" b="1" dirty="0"/>
          </a:p>
        </p:txBody>
      </p:sp>
      <p:cxnSp>
        <p:nvCxnSpPr>
          <p:cNvPr id="3" name="Straight Connector 2">
            <a:extLst>
              <a:ext uri="{FF2B5EF4-FFF2-40B4-BE49-F238E27FC236}">
                <a16:creationId xmlns:a16="http://schemas.microsoft.com/office/drawing/2014/main" id="{76ACC51A-0B69-D49B-A9A0-D3CF62D77A4E}"/>
              </a:ext>
            </a:extLst>
          </p:cNvPr>
          <p:cNvCxnSpPr/>
          <p:nvPr/>
        </p:nvCxnSpPr>
        <p:spPr>
          <a:xfrm>
            <a:off x="315257" y="701040"/>
            <a:ext cx="6227486"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9C945BEC-6D5D-C7A5-747D-63829CEDA44D}"/>
              </a:ext>
            </a:extLst>
          </p:cNvPr>
          <p:cNvSpPr txBox="1"/>
          <p:nvPr/>
        </p:nvSpPr>
        <p:spPr>
          <a:xfrm>
            <a:off x="315256" y="822960"/>
            <a:ext cx="6306999" cy="8279190"/>
          </a:xfrm>
          <a:prstGeom prst="rect">
            <a:avLst/>
          </a:prstGeom>
          <a:noFill/>
        </p:spPr>
        <p:txBody>
          <a:bodyPr wrap="square">
            <a:spAutoFit/>
          </a:bodyPr>
          <a:lstStyle/>
          <a:p>
            <a:r>
              <a:rPr lang="en-US" b="1" dirty="0">
                <a:latin typeface="Bell MT" panose="02020503060305020303" pitchFamily="18" charset="0"/>
              </a:rPr>
              <a:t>STEP 2 : Creating a single csv file &amp; removing unwanted rows &amp; columns :</a:t>
            </a:r>
          </a:p>
          <a:p>
            <a:endParaRPr lang="en-US" b="1" dirty="0">
              <a:latin typeface="Bell MT" panose="02020503060305020303" pitchFamily="18" charset="0"/>
            </a:endParaRPr>
          </a:p>
          <a:p>
            <a:pPr marL="285750" indent="-285750">
              <a:buFont typeface="Arial" panose="020B0604020202020204" pitchFamily="34" charset="0"/>
              <a:buChar char="•"/>
            </a:pPr>
            <a:r>
              <a:rPr lang="en-US" sz="1400" dirty="0">
                <a:latin typeface="Bell MT" panose="02020503060305020303" pitchFamily="18" charset="0"/>
              </a:rPr>
              <a:t>Use for loop from python to store each year in a single list called “</a:t>
            </a:r>
            <a:r>
              <a:rPr lang="en-US" sz="1400" dirty="0" err="1">
                <a:latin typeface="Bell MT" panose="02020503060305020303" pitchFamily="18" charset="0"/>
              </a:rPr>
              <a:t>all_data</a:t>
            </a:r>
            <a:r>
              <a:rPr lang="en-US" sz="1400" dirty="0">
                <a:latin typeface="Bell MT" panose="02020503060305020303" pitchFamily="18" charset="0"/>
              </a:rPr>
              <a:t>”. </a:t>
            </a:r>
          </a:p>
          <a:p>
            <a:pPr marL="285750" indent="-285750">
              <a:buFont typeface="Arial" panose="020B0604020202020204" pitchFamily="34" charset="0"/>
              <a:buChar char="•"/>
            </a:pPr>
            <a:r>
              <a:rPr lang="en-US" sz="1400" dirty="0">
                <a:latin typeface="Bell MT" panose="02020503060305020303" pitchFamily="18" charset="0"/>
              </a:rPr>
              <a:t>To skip year 2006 &amp; 2007 use “continue” under loop ( I have </a:t>
            </a:r>
            <a:r>
              <a:rPr lang="en-US" sz="1400" dirty="0" err="1">
                <a:latin typeface="Bell MT" panose="02020503060305020303" pitchFamily="18" charset="0"/>
              </a:rPr>
              <a:t>skiped</a:t>
            </a:r>
            <a:r>
              <a:rPr lang="en-US" sz="1400" dirty="0">
                <a:latin typeface="Bell MT" panose="02020503060305020303" pitchFamily="18" charset="0"/>
              </a:rPr>
              <a:t> this two year because this contain average data of 7 days represented as week, </a:t>
            </a:r>
            <a:r>
              <a:rPr lang="en-US" sz="1400" dirty="0" err="1">
                <a:latin typeface="Bell MT" panose="02020503060305020303" pitchFamily="18" charset="0"/>
              </a:rPr>
              <a:t>i.e</a:t>
            </a:r>
            <a:r>
              <a:rPr lang="en-US" sz="1400" dirty="0">
                <a:latin typeface="Bell MT" panose="02020503060305020303" pitchFamily="18" charset="0"/>
              </a:rPr>
              <a:t> 52 week for 1 year thus 52 rows for a csv file ) .</a:t>
            </a:r>
          </a:p>
          <a:p>
            <a:pPr marL="285750" indent="-285750">
              <a:buFont typeface="Arial" panose="020B0604020202020204" pitchFamily="34" charset="0"/>
              <a:buChar char="•"/>
            </a:pPr>
            <a:r>
              <a:rPr lang="en-US" sz="1400" dirty="0">
                <a:latin typeface="Bell MT" panose="02020503060305020303" pitchFamily="18" charset="0"/>
              </a:rPr>
              <a:t>All csv’s are stored in a single folder called “date wise csv” , join the address of this </a:t>
            </a:r>
            <a:r>
              <a:rPr lang="en-US" sz="1400" dirty="0" err="1">
                <a:latin typeface="Bell MT" panose="02020503060305020303" pitchFamily="18" charset="0"/>
              </a:rPr>
              <a:t>filder</a:t>
            </a:r>
            <a:r>
              <a:rPr lang="en-US" sz="1400" dirty="0">
                <a:latin typeface="Bell MT" panose="02020503060305020303" pitchFamily="18" charset="0"/>
              </a:rPr>
              <a:t> with the name of the each csv file with the help of join function form OS module .</a:t>
            </a:r>
          </a:p>
          <a:p>
            <a:pPr marL="285750" indent="-285750">
              <a:buFont typeface="Arial" panose="020B0604020202020204" pitchFamily="34" charset="0"/>
              <a:buChar char="•"/>
            </a:pPr>
            <a:r>
              <a:rPr lang="en-US" sz="1400" dirty="0">
                <a:latin typeface="Bell MT" panose="02020503060305020303" pitchFamily="18" charset="0"/>
              </a:rPr>
              <a:t>Remove the “Unnamed” columns, this column get created when extra index columns are saved in csv files </a:t>
            </a:r>
            <a:r>
              <a:rPr lang="en-US" sz="1400" dirty="0" err="1">
                <a:latin typeface="Bell MT" panose="02020503060305020303" pitchFamily="18" charset="0"/>
              </a:rPr>
              <a:t>unintenstionally</a:t>
            </a:r>
            <a:r>
              <a:rPr lang="en-US" sz="1400" dirty="0">
                <a:latin typeface="Bell MT" panose="02020503060305020303" pitchFamily="18" charset="0"/>
              </a:rPr>
              <a:t> .</a:t>
            </a:r>
          </a:p>
          <a:p>
            <a:pPr marL="285750" indent="-285750">
              <a:buFont typeface="Arial" panose="020B0604020202020204" pitchFamily="34" charset="0"/>
              <a:buChar char="•"/>
            </a:pPr>
            <a:r>
              <a:rPr lang="en-US" sz="1400" dirty="0">
                <a:latin typeface="Bell MT" panose="02020503060305020303" pitchFamily="18" charset="0"/>
              </a:rPr>
              <a:t>Remove Row’s which have “Average” in “Date” Column since they are not needed &amp; are average of 7 days. </a:t>
            </a:r>
          </a:p>
          <a:p>
            <a:pPr marL="285750" indent="-285750">
              <a:buFont typeface="Arial" panose="020B0604020202020204" pitchFamily="34" charset="0"/>
              <a:buChar char="•"/>
            </a:pPr>
            <a:r>
              <a:rPr lang="en-US" sz="1400" dirty="0">
                <a:latin typeface="Bell MT" panose="02020503060305020303" pitchFamily="18" charset="0"/>
              </a:rPr>
              <a:t>Finally append the list to save.</a:t>
            </a:r>
          </a:p>
          <a:p>
            <a:pPr marL="285750" indent="-285750">
              <a:buFont typeface="Arial" panose="020B0604020202020204" pitchFamily="34" charset="0"/>
              <a:buChar char="•"/>
            </a:pPr>
            <a:endParaRPr lang="en-US" sz="1400" b="1" dirty="0">
              <a:latin typeface="Bell MT" panose="02020503060305020303" pitchFamily="18" charset="0"/>
            </a:endParaRPr>
          </a:p>
          <a:p>
            <a:r>
              <a:rPr lang="en-IN" b="1" dirty="0">
                <a:latin typeface="Bell MT" panose="02020503060305020303" pitchFamily="18" charset="0"/>
              </a:rPr>
              <a:t>STEP 3 : Creating </a:t>
            </a:r>
            <a:r>
              <a:rPr lang="en-IN" b="1" dirty="0" err="1">
                <a:latin typeface="Bell MT" panose="02020503060305020303" pitchFamily="18" charset="0"/>
              </a:rPr>
              <a:t>DataFrame</a:t>
            </a:r>
            <a:r>
              <a:rPr lang="en-IN" b="1" dirty="0">
                <a:latin typeface="Bell MT" panose="02020503060305020303" pitchFamily="18" charset="0"/>
              </a:rPr>
              <a:t> : </a:t>
            </a:r>
          </a:p>
          <a:p>
            <a:endParaRPr lang="en-IN" b="1" dirty="0">
              <a:latin typeface="Bell MT" panose="02020503060305020303" pitchFamily="18" charset="0"/>
            </a:endParaRPr>
          </a:p>
          <a:p>
            <a:pPr marL="285750" indent="-285750">
              <a:buFont typeface="Arial" panose="020B0604020202020204" pitchFamily="34" charset="0"/>
              <a:buChar char="•"/>
            </a:pPr>
            <a:r>
              <a:rPr lang="en-US" sz="1400" dirty="0">
                <a:latin typeface="Bell MT" panose="02020503060305020303" pitchFamily="18" charset="0"/>
              </a:rPr>
              <a:t>Combine all the </a:t>
            </a:r>
            <a:r>
              <a:rPr lang="en-US" sz="1400" dirty="0" err="1">
                <a:latin typeface="Bell MT" panose="02020503060305020303" pitchFamily="18" charset="0"/>
              </a:rPr>
              <a:t>dataFrame</a:t>
            </a:r>
            <a:r>
              <a:rPr lang="en-US" sz="1400" dirty="0">
                <a:latin typeface="Bell MT" panose="02020503060305020303" pitchFamily="18" charset="0"/>
              </a:rPr>
              <a:t> from the list into a single </a:t>
            </a:r>
            <a:r>
              <a:rPr lang="en-US" sz="1400" dirty="0" err="1">
                <a:latin typeface="Bell MT" panose="02020503060305020303" pitchFamily="18" charset="0"/>
              </a:rPr>
              <a:t>dataframe</a:t>
            </a:r>
            <a:r>
              <a:rPr lang="en-US" sz="1400" dirty="0">
                <a:latin typeface="Bell MT" panose="02020503060305020303" pitchFamily="18" charset="0"/>
              </a:rPr>
              <a:t> using </a:t>
            </a:r>
            <a:r>
              <a:rPr lang="en-US" sz="1400" dirty="0" err="1">
                <a:latin typeface="Bell MT" panose="02020503060305020303" pitchFamily="18" charset="0"/>
              </a:rPr>
              <a:t>concat</a:t>
            </a:r>
            <a:r>
              <a:rPr lang="en-US" sz="1400" dirty="0">
                <a:latin typeface="Bell MT" panose="02020503060305020303" pitchFamily="18" charset="0"/>
              </a:rPr>
              <a:t>(). </a:t>
            </a:r>
          </a:p>
          <a:p>
            <a:pPr marL="285750" indent="-285750">
              <a:buFont typeface="Arial" panose="020B0604020202020204" pitchFamily="34" charset="0"/>
              <a:buChar char="•"/>
            </a:pPr>
            <a:r>
              <a:rPr lang="en-US" sz="1400" dirty="0">
                <a:latin typeface="Bell MT" panose="02020503060305020303" pitchFamily="18" charset="0"/>
              </a:rPr>
              <a:t>Save the combined </a:t>
            </a:r>
            <a:r>
              <a:rPr lang="en-US" sz="1400" dirty="0" err="1">
                <a:latin typeface="Bell MT" panose="02020503060305020303" pitchFamily="18" charset="0"/>
              </a:rPr>
              <a:t>dataFrame</a:t>
            </a:r>
            <a:r>
              <a:rPr lang="en-US" sz="1400" dirty="0">
                <a:latin typeface="Bell MT" panose="02020503060305020303" pitchFamily="18" charset="0"/>
              </a:rPr>
              <a:t> into a csv file called “combined_weather_data.csv”.</a:t>
            </a:r>
          </a:p>
          <a:p>
            <a:pPr marL="285750" indent="-285750">
              <a:buFont typeface="Arial" panose="020B0604020202020204" pitchFamily="34" charset="0"/>
              <a:buChar char="•"/>
            </a:pPr>
            <a:r>
              <a:rPr lang="en-US" sz="1400" dirty="0">
                <a:latin typeface="Bell MT" panose="02020503060305020303" pitchFamily="18" charset="0"/>
              </a:rPr>
              <a:t>Check weather the data is stored correctly using head() &amp; tail() function. </a:t>
            </a:r>
          </a:p>
          <a:p>
            <a:pPr marL="285750" indent="-285750">
              <a:buFont typeface="Arial" panose="020B0604020202020204" pitchFamily="34" charset="0"/>
              <a:buChar char="•"/>
            </a:pPr>
            <a:r>
              <a:rPr lang="en-US" sz="1400" dirty="0">
                <a:latin typeface="Bell MT" panose="02020503060305020303" pitchFamily="18" charset="0"/>
              </a:rPr>
              <a:t>Load the combined_weather_data.csv into a variable called “weather”.</a:t>
            </a:r>
          </a:p>
          <a:p>
            <a:pPr marL="285750" indent="-285750">
              <a:buFont typeface="Arial" panose="020B0604020202020204" pitchFamily="34" charset="0"/>
              <a:buChar char="•"/>
            </a:pPr>
            <a:endParaRPr lang="en-US" sz="1400" b="1" dirty="0">
              <a:latin typeface="Bell MT" panose="02020503060305020303" pitchFamily="18" charset="0"/>
            </a:endParaRPr>
          </a:p>
          <a:p>
            <a:r>
              <a:rPr lang="en-US" b="1" dirty="0">
                <a:latin typeface="Bell MT" panose="02020503060305020303" pitchFamily="18" charset="0"/>
              </a:rPr>
              <a:t>STEP 4 : Cleaning of data</a:t>
            </a:r>
          </a:p>
          <a:p>
            <a:endParaRPr lang="en-US" b="1" dirty="0">
              <a:latin typeface="Bell MT" panose="02020503060305020303" pitchFamily="18" charset="0"/>
            </a:endParaRPr>
          </a:p>
          <a:p>
            <a:pPr marL="285750" indent="-285750">
              <a:buFont typeface="Arial" panose="020B0604020202020204" pitchFamily="34" charset="0"/>
              <a:buChar char="•"/>
            </a:pPr>
            <a:r>
              <a:rPr lang="en-US" sz="1400" dirty="0">
                <a:latin typeface="Bell MT" panose="02020503060305020303" pitchFamily="18" charset="0"/>
              </a:rPr>
              <a:t>“Rainy Days” column can only contain 0 &amp; 1 , but it have values </a:t>
            </a:r>
            <a:r>
              <a:rPr lang="en-US" sz="1400" dirty="0" err="1">
                <a:latin typeface="Bell MT" panose="02020503060305020303" pitchFamily="18" charset="0"/>
              </a:rPr>
              <a:t>NaN</a:t>
            </a:r>
            <a:r>
              <a:rPr lang="en-US" sz="1400" dirty="0">
                <a:latin typeface="Bell MT" panose="02020503060305020303" pitchFamily="18" charset="0"/>
              </a:rPr>
              <a:t> , 20 , 11, which must be removed. </a:t>
            </a:r>
          </a:p>
          <a:p>
            <a:pPr marL="285750" indent="-285750">
              <a:buFont typeface="Arial" panose="020B0604020202020204" pitchFamily="34" charset="0"/>
              <a:buChar char="•"/>
            </a:pPr>
            <a:r>
              <a:rPr lang="en-US" sz="1400" dirty="0">
                <a:latin typeface="Bell MT" panose="02020503060305020303" pitchFamily="18" charset="0"/>
              </a:rPr>
              <a:t>Use </a:t>
            </a:r>
            <a:r>
              <a:rPr lang="en-US" sz="1400" dirty="0" err="1">
                <a:latin typeface="Bell MT" panose="02020503060305020303" pitchFamily="18" charset="0"/>
              </a:rPr>
              <a:t>isin</a:t>
            </a:r>
            <a:r>
              <a:rPr lang="en-US" sz="1400" dirty="0">
                <a:latin typeface="Bell MT" panose="02020503060305020303" pitchFamily="18" charset="0"/>
              </a:rPr>
              <a:t>() &amp; </a:t>
            </a:r>
            <a:r>
              <a:rPr lang="en-US" sz="1400" dirty="0" err="1">
                <a:latin typeface="Bell MT" panose="02020503060305020303" pitchFamily="18" charset="0"/>
              </a:rPr>
              <a:t>isna</a:t>
            </a:r>
            <a:r>
              <a:rPr lang="en-US" sz="1400" dirty="0">
                <a:latin typeface="Bell MT" panose="02020503060305020303" pitchFamily="18" charset="0"/>
              </a:rPr>
              <a:t>() function to select &amp; ~ to remove the selected values .</a:t>
            </a:r>
          </a:p>
          <a:p>
            <a:pPr marL="285750" indent="-285750">
              <a:buFont typeface="Arial" panose="020B0604020202020204" pitchFamily="34" charset="0"/>
              <a:buChar char="•"/>
            </a:pPr>
            <a:r>
              <a:rPr lang="en-US" sz="1400" dirty="0">
                <a:latin typeface="Bell MT" panose="02020503060305020303" pitchFamily="18" charset="0"/>
              </a:rPr>
              <a:t>Remove Rows with values "Average" in column "Date“. </a:t>
            </a:r>
          </a:p>
          <a:p>
            <a:pPr marL="285750" indent="-285750">
              <a:buFont typeface="Arial" panose="020B0604020202020204" pitchFamily="34" charset="0"/>
              <a:buChar char="•"/>
            </a:pPr>
            <a:r>
              <a:rPr lang="en-US" sz="1400" dirty="0">
                <a:latin typeface="Bell MT" panose="02020503060305020303" pitchFamily="18" charset="0"/>
              </a:rPr>
              <a:t>Remove rows with blank spaces in column "Date“. </a:t>
            </a:r>
          </a:p>
          <a:p>
            <a:pPr marL="285750" indent="-285750">
              <a:buFont typeface="Arial" panose="020B0604020202020204" pitchFamily="34" charset="0"/>
              <a:buChar char="•"/>
            </a:pPr>
            <a:r>
              <a:rPr lang="en-US" sz="1400" dirty="0">
                <a:latin typeface="Bell MT" panose="02020503060305020303" pitchFamily="18" charset="0"/>
              </a:rPr>
              <a:t>Removing Duplicate row using “data” column.</a:t>
            </a:r>
          </a:p>
          <a:p>
            <a:pPr marL="285750" indent="-285750">
              <a:buFont typeface="Arial" panose="020B0604020202020204" pitchFamily="34" charset="0"/>
              <a:buChar char="•"/>
            </a:pPr>
            <a:r>
              <a:rPr lang="en-US" sz="1400" dirty="0">
                <a:latin typeface="Bell MT" panose="02020503060305020303" pitchFamily="18" charset="0"/>
              </a:rPr>
              <a:t>Check for any unwanted values in “Rainy Days” column since its label it must contain 0 &amp; 1 , remove others if found . </a:t>
            </a:r>
          </a:p>
          <a:p>
            <a:pPr marL="285750" indent="-285750">
              <a:buFont typeface="Arial" panose="020B0604020202020204" pitchFamily="34" charset="0"/>
              <a:buChar char="•"/>
            </a:pPr>
            <a:r>
              <a:rPr lang="en-US" sz="1400" dirty="0">
                <a:latin typeface="Bell MT" panose="02020503060305020303" pitchFamily="18" charset="0"/>
              </a:rPr>
              <a:t>Remove the column “cloud cover” it mostly contain </a:t>
            </a:r>
            <a:r>
              <a:rPr lang="en-US" sz="1400" dirty="0" err="1">
                <a:latin typeface="Bell MT" panose="02020503060305020303" pitchFamily="18" charset="0"/>
              </a:rPr>
              <a:t>NaN</a:t>
            </a:r>
            <a:r>
              <a:rPr lang="en-US" sz="1400" dirty="0">
                <a:latin typeface="Bell MT" panose="02020503060305020303" pitchFamily="18" charset="0"/>
              </a:rPr>
              <a:t> values ( approx. 7300 values ) .</a:t>
            </a:r>
            <a:endParaRPr lang="en-IN" sz="1400" b="1" dirty="0">
              <a:latin typeface="Bell MT" panose="02020503060305020303" pitchFamily="18" charset="0"/>
            </a:endParaRPr>
          </a:p>
        </p:txBody>
      </p:sp>
    </p:spTree>
    <p:extLst>
      <p:ext uri="{BB962C8B-B14F-4D97-AF65-F5344CB8AC3E}">
        <p14:creationId xmlns:p14="http://schemas.microsoft.com/office/powerpoint/2010/main" val="1035667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9BF5D-E214-548C-6191-28C876B44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1CD965-326E-7EAC-B162-0D2C0C1E9C03}"/>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9B88A02B-45FF-50FC-18DA-60A1C6B8B73C}"/>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8DD3D2E-5DE6-80CA-C507-EA2F251B45A2}"/>
              </a:ext>
            </a:extLst>
          </p:cNvPr>
          <p:cNvSpPr txBox="1"/>
          <p:nvPr/>
        </p:nvSpPr>
        <p:spPr>
          <a:xfrm>
            <a:off x="246676" y="905457"/>
            <a:ext cx="6227485" cy="1231106"/>
          </a:xfrm>
          <a:prstGeom prst="rect">
            <a:avLst/>
          </a:prstGeom>
          <a:noFill/>
        </p:spPr>
        <p:txBody>
          <a:bodyPr wrap="square">
            <a:spAutoFit/>
          </a:bodyPr>
          <a:lstStyle/>
          <a:p>
            <a:r>
              <a:rPr lang="en-IN" b="1" dirty="0">
                <a:latin typeface="Bell MT" panose="02020503060305020303" pitchFamily="18" charset="0"/>
              </a:rPr>
              <a:t>2.6 Results :</a:t>
            </a:r>
          </a:p>
          <a:p>
            <a:r>
              <a:rPr lang="en-IN" sz="1400" dirty="0">
                <a:latin typeface="Bell MT" panose="02020503060305020303" pitchFamily="18" charset="0"/>
              </a:rPr>
              <a:t>MAE: 1.42 °C</a:t>
            </a:r>
          </a:p>
          <a:p>
            <a:r>
              <a:rPr lang="en-IN" sz="1400" dirty="0">
                <a:latin typeface="Bell MT" panose="02020503060305020303" pitchFamily="18" charset="0"/>
              </a:rPr>
              <a:t>MSE: 5.06</a:t>
            </a:r>
          </a:p>
          <a:p>
            <a:r>
              <a:rPr lang="en-IN" sz="1400" dirty="0">
                <a:latin typeface="Bell MT" panose="02020503060305020303" pitchFamily="18" charset="0"/>
              </a:rPr>
              <a:t>RMSE: 2.25 °C</a:t>
            </a:r>
          </a:p>
          <a:p>
            <a:r>
              <a:rPr lang="en-IN" sz="1400" dirty="0">
                <a:latin typeface="Bell MT" panose="02020503060305020303" pitchFamily="18" charset="0"/>
              </a:rPr>
              <a:t>R² Score: 0.86</a:t>
            </a:r>
          </a:p>
        </p:txBody>
      </p:sp>
      <p:pic>
        <p:nvPicPr>
          <p:cNvPr id="7" name="Picture 6">
            <a:extLst>
              <a:ext uri="{FF2B5EF4-FFF2-40B4-BE49-F238E27FC236}">
                <a16:creationId xmlns:a16="http://schemas.microsoft.com/office/drawing/2014/main" id="{B9628B6B-5A05-8CDF-6987-AE2229DD9A1B}"/>
              </a:ext>
            </a:extLst>
          </p:cNvPr>
          <p:cNvPicPr>
            <a:picLocks noChangeAspect="1"/>
          </p:cNvPicPr>
          <p:nvPr/>
        </p:nvPicPr>
        <p:blipFill>
          <a:blip r:embed="rId2"/>
          <a:stretch>
            <a:fillRect/>
          </a:stretch>
        </p:blipFill>
        <p:spPr>
          <a:xfrm>
            <a:off x="125815" y="2517934"/>
            <a:ext cx="6416928" cy="2585645"/>
          </a:xfrm>
          <a:prstGeom prst="rect">
            <a:avLst/>
          </a:prstGeom>
        </p:spPr>
      </p:pic>
      <p:pic>
        <p:nvPicPr>
          <p:cNvPr id="9" name="Picture 8">
            <a:extLst>
              <a:ext uri="{FF2B5EF4-FFF2-40B4-BE49-F238E27FC236}">
                <a16:creationId xmlns:a16="http://schemas.microsoft.com/office/drawing/2014/main" id="{DF517625-BFE8-7C84-38E2-B8159596134A}"/>
              </a:ext>
            </a:extLst>
          </p:cNvPr>
          <p:cNvPicPr>
            <a:picLocks noChangeAspect="1"/>
          </p:cNvPicPr>
          <p:nvPr/>
        </p:nvPicPr>
        <p:blipFill>
          <a:blip r:embed="rId3"/>
          <a:stretch>
            <a:fillRect/>
          </a:stretch>
        </p:blipFill>
        <p:spPr>
          <a:xfrm>
            <a:off x="246676" y="5661075"/>
            <a:ext cx="6296067" cy="2743291"/>
          </a:xfrm>
          <a:prstGeom prst="rect">
            <a:avLst/>
          </a:prstGeom>
        </p:spPr>
      </p:pic>
    </p:spTree>
    <p:extLst>
      <p:ext uri="{BB962C8B-B14F-4D97-AF65-F5344CB8AC3E}">
        <p14:creationId xmlns:p14="http://schemas.microsoft.com/office/powerpoint/2010/main" val="217160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B63E-A3F8-C1C4-8DBD-483834CCF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90713D-2B0D-7115-0C86-680C1BA1FC58}"/>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7DEBF939-4F85-2A37-87C7-3B463253EC81}"/>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83769C9A-6FDE-D2CB-06BB-8FF584DEDF36}"/>
              </a:ext>
            </a:extLst>
          </p:cNvPr>
          <p:cNvSpPr txBox="1"/>
          <p:nvPr/>
        </p:nvSpPr>
        <p:spPr>
          <a:xfrm>
            <a:off x="246677" y="821637"/>
            <a:ext cx="6227486" cy="8525411"/>
          </a:xfrm>
          <a:prstGeom prst="rect">
            <a:avLst/>
          </a:prstGeom>
          <a:noFill/>
        </p:spPr>
        <p:txBody>
          <a:bodyPr wrap="square">
            <a:spAutoFit/>
          </a:bodyPr>
          <a:lstStyle/>
          <a:p>
            <a:r>
              <a:rPr lang="en-IN" sz="2400" b="1" dirty="0">
                <a:latin typeface="Bell MT" panose="02020503060305020303" pitchFamily="18" charset="0"/>
              </a:rPr>
              <a:t>3. K Nearest Neighbour Regressor</a:t>
            </a:r>
          </a:p>
          <a:p>
            <a:endParaRPr lang="en-IN" sz="1400" b="1" dirty="0">
              <a:latin typeface="Bell MT" panose="02020503060305020303" pitchFamily="18" charset="0"/>
            </a:endParaRPr>
          </a:p>
          <a:p>
            <a:r>
              <a:rPr lang="en-US" b="1" dirty="0">
                <a:latin typeface="Bell MT" panose="02020503060305020303" pitchFamily="18" charset="0"/>
              </a:rPr>
              <a:t>3.1 Introduction</a:t>
            </a:r>
          </a:p>
          <a:p>
            <a:r>
              <a:rPr lang="en-US" sz="1400" dirty="0">
                <a:latin typeface="Bell MT" panose="02020503060305020303" pitchFamily="18" charset="0"/>
              </a:rPr>
              <a:t>This report details a machine learning project that uses the K-Nearest Neighbors (KNN) Regressor algorithm to predict weather data. The model is trained on a dataset containing various weather attributes to forecast the next day's maximum and minimum temperatures.</a:t>
            </a:r>
          </a:p>
          <a:p>
            <a:endParaRPr lang="en-IN" sz="1400" b="1"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3.2 Objective</a:t>
            </a:r>
          </a:p>
          <a:p>
            <a:pPr lvl="0" defTabSz="914400" eaLnBrk="0" fontAlgn="base" hangingPunct="0">
              <a:spcBef>
                <a:spcPct val="0"/>
              </a:spcBef>
              <a:spcAft>
                <a:spcPct val="0"/>
              </a:spcAft>
            </a:pPr>
            <a:r>
              <a:rPr lang="en-US" altLang="en-US" sz="1400" dirty="0">
                <a:latin typeface="Bell MT" panose="02020503060305020303" pitchFamily="18" charset="0"/>
              </a:rPr>
              <a:t>The primary goal of this project is to build and evaluate a regression model using the K-Nearest Neighbors algorithm. The model's specific task is to predict two continuous output variables, </a:t>
            </a:r>
            <a:r>
              <a:rPr lang="en-US" altLang="en-US" sz="1400" dirty="0" err="1">
                <a:latin typeface="Bell MT" panose="02020503060305020303" pitchFamily="18" charset="0"/>
              </a:rPr>
              <a:t>Next_Max</a:t>
            </a:r>
            <a:r>
              <a:rPr lang="en-US" altLang="en-US" sz="1400" dirty="0">
                <a:latin typeface="Bell MT" panose="02020503060305020303" pitchFamily="18" charset="0"/>
              </a:rPr>
              <a:t> and </a:t>
            </a:r>
            <a:r>
              <a:rPr lang="en-US" altLang="en-US" sz="1400" dirty="0" err="1">
                <a:latin typeface="Bell MT" panose="02020503060305020303" pitchFamily="18" charset="0"/>
              </a:rPr>
              <a:t>Next_Min</a:t>
            </a:r>
            <a:r>
              <a:rPr lang="en-US" altLang="en-US" sz="1400" dirty="0">
                <a:latin typeface="Bell MT" panose="02020503060305020303" pitchFamily="18" charset="0"/>
              </a:rPr>
              <a:t>.</a:t>
            </a:r>
          </a:p>
          <a:p>
            <a:pPr lvl="0" defTabSz="914400" eaLnBrk="0" fontAlgn="base" hangingPunct="0">
              <a:spcBef>
                <a:spcPct val="0"/>
              </a:spcBef>
              <a:spcAft>
                <a:spcPct val="0"/>
              </a:spcAft>
            </a:pPr>
            <a:endParaRPr lang="en-US" altLang="en-US" sz="1400"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3.3 Library &amp; Module Used</a:t>
            </a:r>
          </a:p>
          <a:p>
            <a:pPr lvl="0" defTabSz="914400" eaLnBrk="0" fontAlgn="base" hangingPunct="0">
              <a:spcBef>
                <a:spcPct val="0"/>
              </a:spcBef>
              <a:spcAft>
                <a:spcPct val="0"/>
              </a:spcAft>
            </a:pPr>
            <a:r>
              <a:rPr lang="en-US" altLang="en-US" sz="1400" dirty="0">
                <a:latin typeface="Bell MT" panose="02020503060305020303" pitchFamily="18" charset="0"/>
              </a:rPr>
              <a:t>The following Python libraries and modules were used for data handling, model building, and evaluation:</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pandas:</a:t>
            </a:r>
            <a:r>
              <a:rPr lang="en-US" altLang="en-US" sz="1400" dirty="0">
                <a:latin typeface="Bell MT" panose="02020503060305020303" pitchFamily="18" charset="0"/>
              </a:rPr>
              <a:t> For data manipulation and analysis.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seaborn</a:t>
            </a:r>
            <a:r>
              <a:rPr lang="en-US" altLang="en-US" sz="1400" dirty="0">
                <a:latin typeface="Bell MT" panose="02020503060305020303" pitchFamily="18" charset="0"/>
              </a:rPr>
              <a:t> and </a:t>
            </a:r>
            <a:r>
              <a:rPr lang="en-US" altLang="en-US" sz="1400" b="1" dirty="0" err="1">
                <a:latin typeface="Bell MT" panose="02020503060305020303" pitchFamily="18" charset="0"/>
              </a:rPr>
              <a:t>matplotlib.pyplot</a:t>
            </a:r>
            <a:r>
              <a:rPr lang="en-US" altLang="en-US" sz="1400" b="1" dirty="0">
                <a:latin typeface="Bell MT" panose="02020503060305020303" pitchFamily="18" charset="0"/>
              </a:rPr>
              <a:t>:</a:t>
            </a:r>
            <a:r>
              <a:rPr lang="en-US" altLang="en-US" sz="1400" dirty="0">
                <a:latin typeface="Bell MT" panose="02020503060305020303" pitchFamily="18" charset="0"/>
              </a:rPr>
              <a:t> For data visualization.</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numpy</a:t>
            </a:r>
            <a:r>
              <a:rPr lang="en-US" altLang="en-US" sz="1400" b="1" dirty="0">
                <a:latin typeface="Bell MT" panose="02020503060305020303" pitchFamily="18" charset="0"/>
              </a:rPr>
              <a:t>:</a:t>
            </a:r>
            <a:r>
              <a:rPr lang="en-US" altLang="en-US" sz="1400" dirty="0">
                <a:latin typeface="Bell MT" panose="02020503060305020303" pitchFamily="18" charset="0"/>
              </a:rPr>
              <a:t> For numerical operations.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sklearn.metrics</a:t>
            </a:r>
            <a:r>
              <a:rPr lang="en-US" altLang="en-US" sz="1400" b="1" dirty="0">
                <a:latin typeface="Bell MT" panose="02020503060305020303" pitchFamily="18" charset="0"/>
              </a:rPr>
              <a:t>:</a:t>
            </a:r>
            <a:r>
              <a:rPr lang="en-US" altLang="en-US" sz="1400" dirty="0">
                <a:latin typeface="Bell MT" panose="02020503060305020303" pitchFamily="18" charset="0"/>
              </a:rPr>
              <a:t> To calculate evaluation metrics like Mean Absolute Error (MAE), Mean Squared Error (MSE), Root Mean Squared Error (RMSE), and R² Score.</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sklearn.model_selection</a:t>
            </a:r>
            <a:r>
              <a:rPr lang="en-US" altLang="en-US" sz="1400" b="1" dirty="0">
                <a:latin typeface="Bell MT" panose="02020503060305020303" pitchFamily="18" charset="0"/>
              </a:rPr>
              <a:t>:</a:t>
            </a:r>
            <a:r>
              <a:rPr lang="en-US" altLang="en-US" sz="1400" dirty="0">
                <a:latin typeface="Bell MT" panose="02020503060305020303" pitchFamily="18" charset="0"/>
              </a:rPr>
              <a:t> To split the data into training and testing sets.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sklearn.neighbors</a:t>
            </a:r>
            <a:r>
              <a:rPr lang="en-US" altLang="en-US" sz="1400" b="1" dirty="0">
                <a:latin typeface="Bell MT" panose="02020503060305020303" pitchFamily="18" charset="0"/>
              </a:rPr>
              <a:t>:</a:t>
            </a:r>
            <a:r>
              <a:rPr lang="en-US" altLang="en-US" sz="1400" dirty="0">
                <a:latin typeface="Bell MT" panose="02020503060305020303" pitchFamily="18" charset="0"/>
              </a:rPr>
              <a:t> To import </a:t>
            </a:r>
            <a:r>
              <a:rPr lang="en-US" altLang="en-US" sz="1400" dirty="0" err="1">
                <a:latin typeface="Bell MT" panose="02020503060305020303" pitchFamily="18" charset="0"/>
              </a:rPr>
              <a:t>KNeighborsRegressor</a:t>
            </a:r>
            <a:r>
              <a:rPr lang="en-US" altLang="en-US" sz="1400" dirty="0">
                <a:latin typeface="Bell MT" panose="02020503060305020303" pitchFamily="18" charset="0"/>
              </a:rPr>
              <a:t> for the KNN model.</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err="1">
                <a:latin typeface="Bell MT" panose="02020503060305020303" pitchFamily="18" charset="0"/>
              </a:rPr>
              <a:t>sklearn.multioutput</a:t>
            </a:r>
            <a:r>
              <a:rPr lang="en-US" altLang="en-US" sz="1400" b="1" dirty="0">
                <a:latin typeface="Bell MT" panose="02020503060305020303" pitchFamily="18" charset="0"/>
              </a:rPr>
              <a:t>:</a:t>
            </a:r>
            <a:r>
              <a:rPr lang="en-US" altLang="en-US" sz="1400" dirty="0">
                <a:latin typeface="Bell MT" panose="02020503060305020303" pitchFamily="18" charset="0"/>
              </a:rPr>
              <a:t> To import </a:t>
            </a:r>
            <a:r>
              <a:rPr lang="en-US" altLang="en-US" sz="1400" dirty="0" err="1">
                <a:latin typeface="Bell MT" panose="02020503060305020303" pitchFamily="18" charset="0"/>
              </a:rPr>
              <a:t>MultiOutputRegressor</a:t>
            </a:r>
            <a:r>
              <a:rPr lang="en-US" altLang="en-US" sz="1400" dirty="0">
                <a:latin typeface="Bell MT" panose="02020503060305020303" pitchFamily="18" charset="0"/>
              </a:rPr>
              <a:t>, which allows the model to predict multiple target variables.</a:t>
            </a:r>
          </a:p>
          <a:p>
            <a:pPr lvl="0" defTabSz="914400" eaLnBrk="0" fontAlgn="base" hangingPunct="0">
              <a:spcBef>
                <a:spcPct val="0"/>
              </a:spcBef>
              <a:spcAft>
                <a:spcPct val="0"/>
              </a:spcAft>
              <a:buFontTx/>
              <a:buChar char="•"/>
            </a:pPr>
            <a:endParaRPr lang="en-US" altLang="en-US" sz="1400" dirty="0">
              <a:latin typeface="Bell MT" panose="02020503060305020303" pitchFamily="18" charset="0"/>
            </a:endParaRPr>
          </a:p>
          <a:p>
            <a:pPr>
              <a:buNone/>
            </a:pPr>
            <a:r>
              <a:rPr lang="en-US" b="1" dirty="0">
                <a:latin typeface="Bell MT" panose="02020503060305020303" pitchFamily="18" charset="0"/>
              </a:rPr>
              <a:t>3.4 Scope and Limitations</a:t>
            </a:r>
          </a:p>
          <a:p>
            <a:pPr>
              <a:buNone/>
            </a:pPr>
            <a:r>
              <a:rPr lang="en-US" b="1" dirty="0">
                <a:latin typeface="Bell MT" panose="02020503060305020303" pitchFamily="18" charset="0"/>
              </a:rPr>
              <a:t>Scope:</a:t>
            </a:r>
          </a:p>
          <a:p>
            <a:pPr>
              <a:buNone/>
            </a:pPr>
            <a:r>
              <a:rPr lang="en-US" sz="1400" dirty="0">
                <a:latin typeface="Bell MT" panose="02020503060305020303" pitchFamily="18" charset="0"/>
              </a:rPr>
              <a:t>The K-Nearest Neighbors algorithm is a non-parametric method. It is effective for tasks where the decision boundary is complex and not easily defined by a linear model. Its simplicity and interpretability make it a good baseline model for many regression problems.</a:t>
            </a:r>
          </a:p>
          <a:p>
            <a:pPr>
              <a:buNone/>
            </a:pPr>
            <a:r>
              <a:rPr lang="en-US" b="1" dirty="0">
                <a:latin typeface="Bell MT" panose="02020503060305020303" pitchFamily="18" charset="0"/>
              </a:rPr>
              <a:t>Limitations:</a:t>
            </a:r>
            <a:endParaRPr lang="en-US" dirty="0">
              <a:latin typeface="Bell MT" panose="02020503060305020303" pitchFamily="18" charset="0"/>
            </a:endParaRPr>
          </a:p>
          <a:p>
            <a:pPr>
              <a:buFont typeface="Arial" panose="020B0604020202020204" pitchFamily="34" charset="0"/>
              <a:buChar char="•"/>
            </a:pPr>
            <a:r>
              <a:rPr lang="en-US" sz="1400" b="1" dirty="0">
                <a:latin typeface="Bell MT" panose="02020503060305020303" pitchFamily="18" charset="0"/>
              </a:rPr>
              <a:t>    Curse of Dimensionality:</a:t>
            </a:r>
            <a:r>
              <a:rPr lang="en-US" sz="1400" dirty="0">
                <a:latin typeface="Bell MT" panose="02020503060305020303" pitchFamily="18" charset="0"/>
              </a:rPr>
              <a:t> KNN's performance degrades as the number of features (dimensions) increases. The distance calculation becomes less meaningful, and the algorithm becomes computationally expensive.</a:t>
            </a:r>
            <a:endParaRPr lang="en-IN" sz="1400" b="1" dirty="0">
              <a:latin typeface="Bell MT" panose="02020503060305020303" pitchFamily="18" charset="0"/>
            </a:endParaRPr>
          </a:p>
        </p:txBody>
      </p:sp>
    </p:spTree>
    <p:extLst>
      <p:ext uri="{BB962C8B-B14F-4D97-AF65-F5344CB8AC3E}">
        <p14:creationId xmlns:p14="http://schemas.microsoft.com/office/powerpoint/2010/main" val="1585218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AE464-A2BE-D68E-1847-07C7AE10D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0BA7B7-DB52-AD8C-C8EE-0C40DFBFF96C}"/>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20477CFE-1EC3-7A86-1E27-2204CFDFE952}"/>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E79DB947-B402-71B6-DE82-74CB7A892425}"/>
              </a:ext>
            </a:extLst>
          </p:cNvPr>
          <p:cNvSpPr txBox="1"/>
          <p:nvPr/>
        </p:nvSpPr>
        <p:spPr>
          <a:xfrm>
            <a:off x="315257" y="905458"/>
            <a:ext cx="6227486" cy="7017306"/>
          </a:xfrm>
          <a:prstGeom prst="rect">
            <a:avLst/>
          </a:prstGeom>
          <a:noFill/>
        </p:spPr>
        <p:txBody>
          <a:bodyPr wrap="square">
            <a:spAutoFit/>
          </a:bodyPr>
          <a:lstStyle/>
          <a:p>
            <a:pPr>
              <a:buNone/>
            </a:pPr>
            <a:r>
              <a:rPr lang="en-US" sz="1400" b="1" dirty="0">
                <a:latin typeface="Bell MT" panose="02020503060305020303" pitchFamily="18" charset="0"/>
              </a:rPr>
              <a:t>Computational Cost:</a:t>
            </a:r>
            <a:r>
              <a:rPr lang="en-US" sz="1400" dirty="0">
                <a:latin typeface="Bell MT" panose="02020503060305020303" pitchFamily="18" charset="0"/>
              </a:rPr>
              <a:t> KNN requires storing the entire training dataset in memory. This can be very slow and memory-intensive for large datasets, as it has to calculate the distance between a new data point and every existing data point during prediction.</a:t>
            </a:r>
          </a:p>
          <a:p>
            <a:pPr>
              <a:buFont typeface="Arial" panose="020B0604020202020204" pitchFamily="34" charset="0"/>
              <a:buChar char="•"/>
            </a:pPr>
            <a:r>
              <a:rPr lang="en-US" sz="1400" b="1" dirty="0">
                <a:latin typeface="Bell MT" panose="02020503060305020303" pitchFamily="18" charset="0"/>
              </a:rPr>
              <a:t>    Sensitive to Feature Scaling:</a:t>
            </a:r>
            <a:r>
              <a:rPr lang="en-US" sz="1400" dirty="0">
                <a:latin typeface="Bell MT" panose="02020503060305020303" pitchFamily="18" charset="0"/>
              </a:rPr>
              <a:t> The performance of KNN is highly dependent on the scale of the features. Features with larger scales can have a disproportionately large effect on the distance calculation.</a:t>
            </a:r>
          </a:p>
          <a:p>
            <a:pPr>
              <a:buFont typeface="Arial" panose="020B0604020202020204" pitchFamily="34" charset="0"/>
              <a:buChar char="•"/>
            </a:pPr>
            <a:r>
              <a:rPr lang="en-US" sz="1400" b="1" dirty="0">
                <a:latin typeface="Bell MT" panose="02020503060305020303" pitchFamily="18" charset="0"/>
              </a:rPr>
              <a:t>    Outliers:</a:t>
            </a:r>
            <a:r>
              <a:rPr lang="en-US" sz="1400" dirty="0">
                <a:latin typeface="Bell MT" panose="02020503060305020303" pitchFamily="18" charset="0"/>
              </a:rPr>
              <a:t> The algorithm is sensitive to noise and outliers, as a single outlier can significantly affect the prediction of its nearest neighbors.</a:t>
            </a:r>
          </a:p>
          <a:p>
            <a:endParaRPr lang="en-US" sz="1400"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Hyperparameters</a:t>
            </a:r>
          </a:p>
          <a:p>
            <a:pPr lvl="0" defTabSz="914400" eaLnBrk="0" fontAlgn="base" hangingPunct="0">
              <a:spcBef>
                <a:spcPct val="0"/>
              </a:spcBef>
              <a:spcAft>
                <a:spcPct val="0"/>
              </a:spcAft>
            </a:pPr>
            <a:endParaRPr lang="en-US" altLang="en-US" b="1" dirty="0">
              <a:latin typeface="Bell MT" panose="02020503060305020303" pitchFamily="18" charset="0"/>
            </a:endParaRPr>
          </a:p>
          <a:p>
            <a:pPr lvl="0" defTabSz="914400" eaLnBrk="0" fontAlgn="base" hangingPunct="0">
              <a:spcBef>
                <a:spcPct val="0"/>
              </a:spcBef>
              <a:spcAft>
                <a:spcPct val="0"/>
              </a:spcAft>
            </a:pPr>
            <a:r>
              <a:rPr lang="en-US" altLang="en-US" sz="1400" dirty="0">
                <a:latin typeface="Bell MT" panose="02020503060305020303" pitchFamily="18" charset="0"/>
              </a:rPr>
              <a:t>The key hyperparameter for this model is </a:t>
            </a:r>
            <a:r>
              <a:rPr lang="en-US" altLang="en-US" sz="1400" dirty="0" err="1">
                <a:latin typeface="Bell MT" panose="02020503060305020303" pitchFamily="18" charset="0"/>
              </a:rPr>
              <a:t>n_neighbors</a:t>
            </a:r>
            <a:r>
              <a:rPr lang="en-US" altLang="en-US" sz="1400" dirty="0">
                <a:latin typeface="Bell MT" panose="02020503060305020303" pitchFamily="18" charset="0"/>
              </a:rPr>
              <a:t> , which was set to 5. This value determines the number of nearest data points considered for each prediction. The choice of 5 is a common starting point, but it can be tuned to optimize the model's performance.</a:t>
            </a:r>
            <a:endParaRPr lang="en-US" altLang="en-US" sz="1400" b="1" dirty="0">
              <a:latin typeface="Bell MT" panose="02020503060305020303" pitchFamily="18" charset="0"/>
            </a:endParaRPr>
          </a:p>
          <a:p>
            <a:pPr lvl="0" defTabSz="914400" eaLnBrk="0" fontAlgn="base" hangingPunct="0">
              <a:spcBef>
                <a:spcPct val="0"/>
              </a:spcBef>
              <a:spcAft>
                <a:spcPct val="0"/>
              </a:spcAft>
            </a:pPr>
            <a:endParaRPr lang="en-US" altLang="en-US" sz="1400" b="1"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3.5 Results :</a:t>
            </a:r>
          </a:p>
          <a:p>
            <a:pPr lvl="0" defTabSz="914400" eaLnBrk="0" fontAlgn="base" hangingPunct="0">
              <a:spcBef>
                <a:spcPct val="0"/>
              </a:spcBef>
              <a:spcAft>
                <a:spcPct val="0"/>
              </a:spcAft>
            </a:pPr>
            <a:endParaRPr lang="en-US" altLang="en-US" b="1" dirty="0">
              <a:latin typeface="Bell MT" panose="02020503060305020303" pitchFamily="18" charset="0"/>
            </a:endParaRPr>
          </a:p>
          <a:p>
            <a:pPr lvl="0" defTabSz="914400" eaLnBrk="0" fontAlgn="base" hangingPunct="0">
              <a:spcBef>
                <a:spcPct val="0"/>
              </a:spcBef>
              <a:spcAft>
                <a:spcPct val="0"/>
              </a:spcAft>
            </a:pPr>
            <a:r>
              <a:rPr lang="en-US" altLang="en-US" sz="1400" dirty="0">
                <a:latin typeface="Bell MT" panose="02020503060305020303" pitchFamily="18" charset="0"/>
              </a:rPr>
              <a:t>The model's performance was evaluated using several metrics on the test set:</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MAE (Mean Absolute Error):</a:t>
            </a:r>
            <a:r>
              <a:rPr lang="en-US" altLang="en-US" sz="1400" dirty="0">
                <a:latin typeface="Bell MT" panose="02020503060305020303" pitchFamily="18" charset="0"/>
              </a:rPr>
              <a:t> 1.75 °C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MSE (Mean Squared Error):</a:t>
            </a:r>
            <a:r>
              <a:rPr lang="en-US" altLang="en-US" sz="1400" dirty="0">
                <a:latin typeface="Bell MT" panose="02020503060305020303" pitchFamily="18" charset="0"/>
              </a:rPr>
              <a:t> 9.11       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RMSE (Root Mean Squared Error):</a:t>
            </a:r>
            <a:r>
              <a:rPr lang="en-US" altLang="en-US" sz="1400" dirty="0">
                <a:latin typeface="Bell MT" panose="02020503060305020303" pitchFamily="18" charset="0"/>
              </a:rPr>
              <a:t> 3.02 °C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latin typeface="Bell MT" panose="02020503060305020303" pitchFamily="18" charset="0"/>
              </a:rPr>
              <a:t>R² Score (Coefficient of Determination):</a:t>
            </a:r>
            <a:r>
              <a:rPr lang="en-US" altLang="en-US" sz="1400" dirty="0">
                <a:latin typeface="Bell MT" panose="02020503060305020303" pitchFamily="18" charset="0"/>
              </a:rPr>
              <a:t> 0.75       </a:t>
            </a:r>
            <a:br>
              <a:rPr lang="en-US" altLang="en-US" sz="1400" dirty="0">
                <a:latin typeface="Bell MT" panose="02020503060305020303" pitchFamily="18" charset="0"/>
              </a:rPr>
            </a:br>
            <a:endParaRPr lang="en-US" altLang="en-US" sz="1400" dirty="0">
              <a:latin typeface="Bell MT" panose="02020503060305020303" pitchFamily="18" charset="0"/>
            </a:endParaRPr>
          </a:p>
          <a:p>
            <a:pPr lvl="0" defTabSz="914400" eaLnBrk="0" fontAlgn="base" hangingPunct="0">
              <a:spcBef>
                <a:spcPct val="0"/>
              </a:spcBef>
              <a:spcAft>
                <a:spcPct val="0"/>
              </a:spcAft>
            </a:pPr>
            <a:r>
              <a:rPr lang="en-US" altLang="en-US" sz="1400" dirty="0">
                <a:latin typeface="Bell MT" panose="02020503060305020303" pitchFamily="18" charset="0"/>
              </a:rPr>
              <a:t>The R² score of 0.75 indicates that approximately 75% of the variance in the target variables can be explained by the model, which suggests a reasonably good fit. The MAE and RMSE values indicate the average error in the temperature predictions, with the RMSE penalizing larger errors more heavily.</a:t>
            </a:r>
          </a:p>
          <a:p>
            <a:endParaRPr lang="en-US" sz="1400" dirty="0">
              <a:latin typeface="Bell MT" panose="02020503060305020303" pitchFamily="18" charset="0"/>
            </a:endParaRPr>
          </a:p>
          <a:p>
            <a:endParaRPr lang="en-US" sz="1400" dirty="0">
              <a:latin typeface="Bell MT" panose="02020503060305020303" pitchFamily="18" charset="0"/>
            </a:endParaRPr>
          </a:p>
        </p:txBody>
      </p:sp>
      <p:sp>
        <p:nvSpPr>
          <p:cNvPr id="12" name="AutoShape 7">
            <a:extLst>
              <a:ext uri="{FF2B5EF4-FFF2-40B4-BE49-F238E27FC236}">
                <a16:creationId xmlns:a16="http://schemas.microsoft.com/office/drawing/2014/main" id="{0F2ECDDE-1AD2-12E6-F594-66C87F908CCE}"/>
              </a:ext>
            </a:extLst>
          </p:cNvPr>
          <p:cNvSpPr>
            <a:spLocks noChangeAspect="1" noChangeArrowheads="1"/>
          </p:cNvSpPr>
          <p:nvPr/>
        </p:nvSpPr>
        <p:spPr bwMode="auto">
          <a:xfrm>
            <a:off x="4083050" y="-12033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8">
            <a:extLst>
              <a:ext uri="{FF2B5EF4-FFF2-40B4-BE49-F238E27FC236}">
                <a16:creationId xmlns:a16="http://schemas.microsoft.com/office/drawing/2014/main" id="{C4B7F731-0EE3-6CF3-42DD-EBBE3BED0840}"/>
              </a:ext>
            </a:extLst>
          </p:cNvPr>
          <p:cNvSpPr>
            <a:spLocks noChangeAspect="1" noChangeArrowheads="1"/>
          </p:cNvSpPr>
          <p:nvPr/>
        </p:nvSpPr>
        <p:spPr bwMode="auto">
          <a:xfrm>
            <a:off x="3686175" y="-639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9">
            <a:extLst>
              <a:ext uri="{FF2B5EF4-FFF2-40B4-BE49-F238E27FC236}">
                <a16:creationId xmlns:a16="http://schemas.microsoft.com/office/drawing/2014/main" id="{48F3C0B1-A6DB-B2A3-EEF9-0BBE4AF502F5}"/>
              </a:ext>
            </a:extLst>
          </p:cNvPr>
          <p:cNvSpPr>
            <a:spLocks noChangeAspect="1" noChangeArrowheads="1"/>
          </p:cNvSpPr>
          <p:nvPr/>
        </p:nvSpPr>
        <p:spPr bwMode="auto">
          <a:xfrm>
            <a:off x="4756150" y="-7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10">
            <a:extLst>
              <a:ext uri="{FF2B5EF4-FFF2-40B4-BE49-F238E27FC236}">
                <a16:creationId xmlns:a16="http://schemas.microsoft.com/office/drawing/2014/main" id="{59043AF9-87C5-4175-579A-D6BE7C827956}"/>
              </a:ext>
            </a:extLst>
          </p:cNvPr>
          <p:cNvSpPr>
            <a:spLocks noChangeAspect="1" noChangeArrowheads="1"/>
          </p:cNvSpPr>
          <p:nvPr/>
        </p:nvSpPr>
        <p:spPr bwMode="auto">
          <a:xfrm>
            <a:off x="5006975" y="487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71472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77486-7A39-6FC4-D582-C74AB61D07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606648-BCB6-D55B-A7F1-36F99F36D031}"/>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E7C31B8B-5700-0BE8-6AFF-E4B424D46ECA}"/>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62FAE231-E69D-CDF5-C937-8A8155DCC66F}"/>
              </a:ext>
            </a:extLst>
          </p:cNvPr>
          <p:cNvPicPr>
            <a:picLocks noChangeAspect="1"/>
          </p:cNvPicPr>
          <p:nvPr/>
        </p:nvPicPr>
        <p:blipFill>
          <a:blip r:embed="rId2"/>
          <a:stretch>
            <a:fillRect/>
          </a:stretch>
        </p:blipFill>
        <p:spPr>
          <a:xfrm>
            <a:off x="194670" y="1439480"/>
            <a:ext cx="6279493" cy="2563435"/>
          </a:xfrm>
          <a:prstGeom prst="rect">
            <a:avLst/>
          </a:prstGeom>
        </p:spPr>
      </p:pic>
      <p:pic>
        <p:nvPicPr>
          <p:cNvPr id="8" name="Picture 7">
            <a:extLst>
              <a:ext uri="{FF2B5EF4-FFF2-40B4-BE49-F238E27FC236}">
                <a16:creationId xmlns:a16="http://schemas.microsoft.com/office/drawing/2014/main" id="{582532D4-CA25-D4C2-6193-2EB13EA5D5C0}"/>
              </a:ext>
            </a:extLst>
          </p:cNvPr>
          <p:cNvPicPr>
            <a:picLocks noChangeAspect="1"/>
          </p:cNvPicPr>
          <p:nvPr/>
        </p:nvPicPr>
        <p:blipFill>
          <a:blip r:embed="rId3"/>
          <a:stretch>
            <a:fillRect/>
          </a:stretch>
        </p:blipFill>
        <p:spPr>
          <a:xfrm>
            <a:off x="126091" y="4338533"/>
            <a:ext cx="6348072" cy="2596300"/>
          </a:xfrm>
          <a:prstGeom prst="rect">
            <a:avLst/>
          </a:prstGeom>
        </p:spPr>
      </p:pic>
    </p:spTree>
    <p:extLst>
      <p:ext uri="{BB962C8B-B14F-4D97-AF65-F5344CB8AC3E}">
        <p14:creationId xmlns:p14="http://schemas.microsoft.com/office/powerpoint/2010/main" val="2730900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A5DD3-15BE-7B9A-614F-1E27871448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31623-7F63-13DC-D7B6-5089EF580A5C}"/>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27F23162-A8AD-2CC5-5038-BE5258A22A23}"/>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761AF53-C0DC-0A6B-CC74-D7C2036BB4B0}"/>
              </a:ext>
            </a:extLst>
          </p:cNvPr>
          <p:cNvSpPr txBox="1"/>
          <p:nvPr/>
        </p:nvSpPr>
        <p:spPr>
          <a:xfrm>
            <a:off x="246677" y="789545"/>
            <a:ext cx="6296066" cy="9387185"/>
          </a:xfrm>
          <a:prstGeom prst="rect">
            <a:avLst/>
          </a:prstGeom>
          <a:noFill/>
        </p:spPr>
        <p:txBody>
          <a:bodyPr wrap="square">
            <a:spAutoFit/>
          </a:bodyPr>
          <a:lstStyle/>
          <a:p>
            <a:r>
              <a:rPr lang="en-IN" sz="2400" b="1" dirty="0">
                <a:latin typeface="Bell MT" panose="02020503060305020303" pitchFamily="18" charset="0"/>
              </a:rPr>
              <a:t>4. Lasso Regression</a:t>
            </a:r>
          </a:p>
          <a:p>
            <a:endParaRPr lang="en-IN" sz="1400" b="1" dirty="0">
              <a:latin typeface="Bell MT" panose="02020503060305020303" pitchFamily="18" charset="0"/>
            </a:endParaRPr>
          </a:p>
          <a:p>
            <a:r>
              <a:rPr lang="en-US" b="1" dirty="0">
                <a:latin typeface="Bell MT" panose="02020503060305020303" pitchFamily="18" charset="0"/>
              </a:rPr>
              <a:t>4.1 Introduction</a:t>
            </a:r>
          </a:p>
          <a:p>
            <a:r>
              <a:rPr lang="en-US" sz="1400" dirty="0">
                <a:latin typeface="Bell MT" panose="02020503060305020303" pitchFamily="18" charset="0"/>
              </a:rPr>
              <a:t>This report presents an analysis of a machine learning model developed to predict daily minimum and maximum temperatures using Lasso Regression. The model employs historical weather data to forecast the next day's temperature extremes, utilizing a multi-output regression approach to simultaneously predict both minimum and maximum temperature values.</a:t>
            </a:r>
          </a:p>
          <a:p>
            <a:endParaRPr lang="en-US" sz="1400" dirty="0">
              <a:latin typeface="Bell MT" panose="02020503060305020303" pitchFamily="18" charset="0"/>
            </a:endParaRPr>
          </a:p>
          <a:p>
            <a:r>
              <a:rPr lang="en-US" b="1" dirty="0">
                <a:latin typeface="Bell MT" panose="02020503060305020303" pitchFamily="18" charset="0"/>
              </a:rPr>
              <a:t>4.2 Objective</a:t>
            </a:r>
          </a:p>
          <a:p>
            <a:r>
              <a:rPr lang="en-US" sz="1400" dirty="0">
                <a:latin typeface="Bell MT" panose="02020503060305020303" pitchFamily="18" charset="0"/>
              </a:rPr>
              <a:t>The primary objective of this project is to develop a predictive model that can accurately forecast the next day's minimum and maximum temperatures based on historical weather patterns and features. The model aims to provide reliable temperature predictions that could be useful for weather forecasting applications, agricultural planning, or general meteorological analysis.</a:t>
            </a:r>
          </a:p>
          <a:p>
            <a:endParaRPr lang="en-IN" sz="1400" b="1" dirty="0">
              <a:latin typeface="Bell MT" panose="02020503060305020303" pitchFamily="18" charset="0"/>
            </a:endParaRPr>
          </a:p>
          <a:p>
            <a:r>
              <a:rPr lang="en-IN" b="1" dirty="0">
                <a:latin typeface="Bell MT" panose="02020503060305020303" pitchFamily="18" charset="0"/>
              </a:rPr>
              <a:t>4.3 Libraries &amp; Modules Used</a:t>
            </a:r>
          </a:p>
          <a:p>
            <a:r>
              <a:rPr lang="en-IN" sz="1400" dirty="0">
                <a:latin typeface="Bell MT" panose="02020503060305020303" pitchFamily="18" charset="0"/>
              </a:rPr>
              <a:t>The implementation utilizes the following Python libraries and modules:</a:t>
            </a:r>
          </a:p>
          <a:p>
            <a:pPr marL="285750" indent="-285750">
              <a:buFont typeface="Arial" panose="020B0604020202020204" pitchFamily="34" charset="0"/>
              <a:buChar char="•"/>
            </a:pPr>
            <a:r>
              <a:rPr lang="en-IN" sz="1400" b="1" dirty="0">
                <a:latin typeface="Bell MT" panose="02020503060305020303" pitchFamily="18" charset="0"/>
              </a:rPr>
              <a:t>pandas</a:t>
            </a:r>
            <a:r>
              <a:rPr lang="en-IN" sz="1400" dirty="0">
                <a:latin typeface="Bell MT" panose="02020503060305020303" pitchFamily="18" charset="0"/>
              </a:rPr>
              <a:t>: Data manipulation and analysis, CSV file reading</a:t>
            </a:r>
          </a:p>
          <a:p>
            <a:pPr marL="285750" indent="-285750">
              <a:buFont typeface="Arial" panose="020B0604020202020204" pitchFamily="34" charset="0"/>
              <a:buChar char="•"/>
            </a:pPr>
            <a:r>
              <a:rPr lang="en-IN" sz="1400" b="1" dirty="0" err="1">
                <a:latin typeface="Bell MT" panose="02020503060305020303" pitchFamily="18" charset="0"/>
              </a:rPr>
              <a:t>numpy</a:t>
            </a:r>
            <a:r>
              <a:rPr lang="en-IN" sz="1400" dirty="0">
                <a:latin typeface="Bell MT" panose="02020503060305020303" pitchFamily="18" charset="0"/>
              </a:rPr>
              <a:t>: Numerical computing and array operations</a:t>
            </a:r>
          </a:p>
          <a:p>
            <a:pPr marL="285750" indent="-285750">
              <a:buFont typeface="Arial" panose="020B0604020202020204" pitchFamily="34" charset="0"/>
              <a:buChar char="•"/>
            </a:pPr>
            <a:r>
              <a:rPr lang="en-IN" sz="1400" b="1" dirty="0" err="1">
                <a:latin typeface="Bell MT" panose="02020503060305020303" pitchFamily="18" charset="0"/>
              </a:rPr>
              <a:t>matplotlib.pyplot</a:t>
            </a:r>
            <a:r>
              <a:rPr lang="en-IN" sz="1400" dirty="0">
                <a:latin typeface="Bell MT" panose="02020503060305020303" pitchFamily="18" charset="0"/>
              </a:rPr>
              <a:t>: Data visualization and plotting</a:t>
            </a:r>
          </a:p>
          <a:p>
            <a:pPr marL="285750" indent="-285750">
              <a:buFont typeface="Arial" panose="020B0604020202020204" pitchFamily="34" charset="0"/>
              <a:buChar char="•"/>
            </a:pPr>
            <a:r>
              <a:rPr lang="en-IN" sz="1400" b="1" dirty="0">
                <a:latin typeface="Bell MT" panose="02020503060305020303" pitchFamily="18" charset="0"/>
              </a:rPr>
              <a:t>seaborn</a:t>
            </a:r>
            <a:r>
              <a:rPr lang="en-IN" sz="1400" dirty="0">
                <a:latin typeface="Bell MT" panose="02020503060305020303" pitchFamily="18" charset="0"/>
              </a:rPr>
              <a:t>: Statistical data visualization and enhanced plotting</a:t>
            </a:r>
          </a:p>
          <a:p>
            <a:pPr marL="285750" indent="-285750">
              <a:buFont typeface="Arial" panose="020B0604020202020204" pitchFamily="34" charset="0"/>
              <a:buChar char="•"/>
            </a:pPr>
            <a:r>
              <a:rPr lang="en-IN" sz="1400" b="1" dirty="0" err="1">
                <a:latin typeface="Bell MT" panose="02020503060305020303" pitchFamily="18" charset="0"/>
              </a:rPr>
              <a:t>sklearn.metrics</a:t>
            </a:r>
            <a:r>
              <a:rPr lang="en-IN" sz="1400" dirty="0">
                <a:latin typeface="Bell MT" panose="02020503060305020303" pitchFamily="18" charset="0"/>
              </a:rPr>
              <a:t>: Performance evaluation metrics (MAE, MSE, R² score)</a:t>
            </a:r>
          </a:p>
          <a:p>
            <a:pPr marL="285750" indent="-285750">
              <a:buFont typeface="Arial" panose="020B0604020202020204" pitchFamily="34" charset="0"/>
              <a:buChar char="•"/>
            </a:pPr>
            <a:r>
              <a:rPr lang="en-IN" sz="1400" b="1" dirty="0" err="1">
                <a:latin typeface="Bell MT" panose="02020503060305020303" pitchFamily="18" charset="0"/>
              </a:rPr>
              <a:t>sklearn.model_selection</a:t>
            </a:r>
            <a:r>
              <a:rPr lang="en-IN" sz="1400" dirty="0">
                <a:latin typeface="Bell MT" panose="02020503060305020303" pitchFamily="18" charset="0"/>
              </a:rPr>
              <a:t>: Data splitting functionality (</a:t>
            </a:r>
            <a:r>
              <a:rPr lang="en-IN" sz="1400" dirty="0" err="1">
                <a:latin typeface="Bell MT" panose="02020503060305020303" pitchFamily="18" charset="0"/>
              </a:rPr>
              <a:t>train_test_split</a:t>
            </a:r>
            <a:r>
              <a:rPr lang="en-IN" sz="1400" dirty="0">
                <a:latin typeface="Bell MT" panose="02020503060305020303" pitchFamily="18" charset="0"/>
              </a:rPr>
              <a:t>)</a:t>
            </a:r>
          </a:p>
          <a:p>
            <a:pPr marL="285750" indent="-285750">
              <a:buFont typeface="Arial" panose="020B0604020202020204" pitchFamily="34" charset="0"/>
              <a:buChar char="•"/>
            </a:pPr>
            <a:r>
              <a:rPr lang="en-IN" sz="1400" b="1" dirty="0" err="1">
                <a:latin typeface="Bell MT" panose="02020503060305020303" pitchFamily="18" charset="0"/>
              </a:rPr>
              <a:t>sklearn.linear_model</a:t>
            </a:r>
            <a:r>
              <a:rPr lang="en-IN" sz="1400" dirty="0">
                <a:latin typeface="Bell MT" panose="02020503060305020303" pitchFamily="18" charset="0"/>
              </a:rPr>
              <a:t>: Lasso regression implementation</a:t>
            </a:r>
          </a:p>
          <a:p>
            <a:pPr marL="285750" indent="-285750">
              <a:buFont typeface="Arial" panose="020B0604020202020204" pitchFamily="34" charset="0"/>
              <a:buChar char="•"/>
            </a:pPr>
            <a:r>
              <a:rPr lang="en-IN" sz="1400" b="1" dirty="0" err="1">
                <a:latin typeface="Bell MT" panose="02020503060305020303" pitchFamily="18" charset="0"/>
              </a:rPr>
              <a:t>sklearn.multioutput</a:t>
            </a:r>
            <a:r>
              <a:rPr lang="en-IN" sz="1400" dirty="0">
                <a:latin typeface="Bell MT" panose="02020503060305020303" pitchFamily="18" charset="0"/>
              </a:rPr>
              <a:t>: Multi-output regression wrapper (</a:t>
            </a:r>
            <a:r>
              <a:rPr lang="en-IN" sz="1400" dirty="0" err="1">
                <a:latin typeface="Bell MT" panose="02020503060305020303" pitchFamily="18" charset="0"/>
              </a:rPr>
              <a:t>MultiOutputRegressor</a:t>
            </a:r>
            <a:r>
              <a:rPr lang="en-IN" sz="1400" dirty="0">
                <a:latin typeface="Bell MT" panose="02020503060305020303" pitchFamily="18" charset="0"/>
              </a:rPr>
              <a:t>)</a:t>
            </a:r>
          </a:p>
          <a:p>
            <a:endParaRPr lang="en-IN" sz="1400" b="1" dirty="0">
              <a:latin typeface="Bell MT" panose="02020503060305020303" pitchFamily="18" charset="0"/>
            </a:endParaRPr>
          </a:p>
          <a:p>
            <a:r>
              <a:rPr lang="en-US" b="1" dirty="0">
                <a:latin typeface="Bell MT" panose="02020503060305020303" pitchFamily="18" charset="0"/>
              </a:rPr>
              <a:t>4.4 Scope and Limitations</a:t>
            </a:r>
          </a:p>
          <a:p>
            <a:r>
              <a:rPr lang="en-US" b="1" dirty="0">
                <a:latin typeface="Bell MT" panose="02020503060305020303" pitchFamily="18" charset="0"/>
              </a:rPr>
              <a:t>Scope of Lasso Regression Algorithm</a:t>
            </a:r>
          </a:p>
          <a:p>
            <a:pPr marL="285750" indent="-285750">
              <a:buFont typeface="Arial" panose="020B0604020202020204" pitchFamily="34" charset="0"/>
              <a:buChar char="•"/>
            </a:pPr>
            <a:r>
              <a:rPr lang="en-US" sz="1400" b="1" dirty="0">
                <a:latin typeface="Bell MT" panose="02020503060305020303" pitchFamily="18" charset="0"/>
              </a:rPr>
              <a:t>Feature Selection</a:t>
            </a:r>
            <a:r>
              <a:rPr lang="en-US" sz="1400" dirty="0">
                <a:latin typeface="Bell MT" panose="02020503060305020303" pitchFamily="18" charset="0"/>
              </a:rPr>
              <a:t>: Automatically performs feature selection by shrinking coefficients of less important variables to zero</a:t>
            </a:r>
          </a:p>
          <a:p>
            <a:pPr marL="285750" indent="-285750">
              <a:buFont typeface="Arial" panose="020B0604020202020204" pitchFamily="34" charset="0"/>
              <a:buChar char="•"/>
            </a:pPr>
            <a:r>
              <a:rPr lang="en-US" sz="1400" b="1" dirty="0">
                <a:latin typeface="Bell MT" panose="02020503060305020303" pitchFamily="18" charset="0"/>
              </a:rPr>
              <a:t>Regularization</a:t>
            </a:r>
            <a:r>
              <a:rPr lang="en-US" sz="1400" dirty="0">
                <a:latin typeface="Bell MT" panose="02020503060305020303" pitchFamily="18" charset="0"/>
              </a:rPr>
              <a:t>: Prevents overfitting through L1 penalty, improving generalization</a:t>
            </a:r>
            <a:endParaRPr lang="en-IN" sz="1400" b="1" dirty="0">
              <a:latin typeface="Bell MT" panose="02020503060305020303" pitchFamily="18" charset="0"/>
            </a:endParaRPr>
          </a:p>
          <a:p>
            <a:pPr marL="285750" indent="-285750">
              <a:buFont typeface="Arial" panose="020B0604020202020204" pitchFamily="34" charset="0"/>
              <a:buChar char="•"/>
            </a:pPr>
            <a:r>
              <a:rPr lang="en-US" sz="1400" b="1" dirty="0">
                <a:latin typeface="Bell MT" panose="02020503060305020303" pitchFamily="18" charset="0"/>
              </a:rPr>
              <a:t>Multi-output Capability</a:t>
            </a:r>
            <a:r>
              <a:rPr lang="en-US" sz="1400" dirty="0">
                <a:latin typeface="Bell MT" panose="02020503060305020303" pitchFamily="18" charset="0"/>
              </a:rPr>
              <a:t>: Can handle multiple target variables simultaneously when wrapped with </a:t>
            </a:r>
            <a:r>
              <a:rPr lang="en-US" sz="1400" dirty="0" err="1">
                <a:latin typeface="Bell MT" panose="02020503060305020303" pitchFamily="18" charset="0"/>
              </a:rPr>
              <a:t>MultiOutputRegressor</a:t>
            </a:r>
            <a:endParaRPr lang="en-US" sz="1400" dirty="0">
              <a:latin typeface="Bell MT" panose="02020503060305020303" pitchFamily="18" charset="0"/>
            </a:endParaRPr>
          </a:p>
          <a:p>
            <a:pPr marL="285750" indent="-285750">
              <a:buFont typeface="Arial" panose="020B0604020202020204" pitchFamily="34" charset="0"/>
              <a:buChar char="•"/>
            </a:pPr>
            <a:r>
              <a:rPr lang="en-US" sz="1400" b="1" dirty="0">
                <a:latin typeface="Bell MT" panose="02020503060305020303" pitchFamily="18" charset="0"/>
              </a:rPr>
              <a:t>Interpretability</a:t>
            </a:r>
            <a:r>
              <a:rPr lang="en-US" sz="1400" dirty="0">
                <a:latin typeface="Bell MT" panose="02020503060305020303" pitchFamily="18" charset="0"/>
              </a:rPr>
              <a:t>: Provides clear coefficient values for understanding feature importance</a:t>
            </a:r>
          </a:p>
          <a:p>
            <a:pPr marL="285750" indent="-285750">
              <a:buFont typeface="Arial" panose="020B0604020202020204" pitchFamily="34" charset="0"/>
              <a:buChar char="•"/>
            </a:pPr>
            <a:r>
              <a:rPr lang="en-US" sz="1400" b="1" dirty="0">
                <a:latin typeface="Bell MT" panose="02020503060305020303" pitchFamily="18" charset="0"/>
              </a:rPr>
              <a:t>Efficiency</a:t>
            </a:r>
            <a:r>
              <a:rPr lang="en-US" sz="1400" dirty="0">
                <a:latin typeface="Bell MT" panose="02020503060305020303" pitchFamily="18" charset="0"/>
              </a:rPr>
              <a:t>: Computationally efficient for datasets with moderate dimensionality</a:t>
            </a:r>
          </a:p>
          <a:p>
            <a:pPr marL="285750" indent="-285750">
              <a:buFont typeface="Arial" panose="020B0604020202020204" pitchFamily="34" charset="0"/>
              <a:buChar char="•"/>
            </a:pPr>
            <a:endParaRPr lang="en-US" sz="1400" dirty="0">
              <a:latin typeface="Bell MT" panose="02020503060305020303" pitchFamily="18" charset="0"/>
            </a:endParaRPr>
          </a:p>
          <a:p>
            <a:pPr marL="285750" indent="-285750">
              <a:buFont typeface="Arial" panose="020B0604020202020204" pitchFamily="34" charset="0"/>
              <a:buChar char="•"/>
            </a:pPr>
            <a:endParaRPr lang="en-US" sz="1400" dirty="0">
              <a:latin typeface="Bell MT" panose="02020503060305020303" pitchFamily="18" charset="0"/>
            </a:endParaRPr>
          </a:p>
        </p:txBody>
      </p:sp>
    </p:spTree>
    <p:extLst>
      <p:ext uri="{BB962C8B-B14F-4D97-AF65-F5344CB8AC3E}">
        <p14:creationId xmlns:p14="http://schemas.microsoft.com/office/powerpoint/2010/main" val="4066390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81E61-836B-1A82-4E10-67816E8CF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7DA14A-75BB-FCB6-9DED-6D13A555FD2C}"/>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026F195D-8AC9-D346-D0E2-1844D287632F}"/>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94E69A1B-0C63-9CDA-8685-7E8E17A4A27D}"/>
              </a:ext>
            </a:extLst>
          </p:cNvPr>
          <p:cNvSpPr txBox="1"/>
          <p:nvPr/>
        </p:nvSpPr>
        <p:spPr>
          <a:xfrm>
            <a:off x="246677" y="719926"/>
            <a:ext cx="6227486" cy="9756517"/>
          </a:xfrm>
          <a:prstGeom prst="rect">
            <a:avLst/>
          </a:prstGeom>
          <a:noFill/>
        </p:spPr>
        <p:txBody>
          <a:bodyPr wrap="square">
            <a:spAutoFit/>
          </a:bodyPr>
          <a:lstStyle/>
          <a:p>
            <a:endParaRPr lang="en-US" sz="1400" dirty="0">
              <a:latin typeface="Bell MT" panose="02020503060305020303" pitchFamily="18" charset="0"/>
            </a:endParaRPr>
          </a:p>
          <a:p>
            <a:r>
              <a:rPr lang="en-US" b="1" dirty="0">
                <a:latin typeface="Bell MT" panose="02020503060305020303" pitchFamily="18" charset="0"/>
              </a:rPr>
              <a:t>Limitations of Lasso Regression Algorithm</a:t>
            </a:r>
          </a:p>
          <a:p>
            <a:pPr marL="285750" indent="-285750">
              <a:buFont typeface="Arial" panose="020B0604020202020204" pitchFamily="34" charset="0"/>
              <a:buChar char="•"/>
            </a:pPr>
            <a:r>
              <a:rPr lang="en-US" sz="1400" b="1" dirty="0">
                <a:latin typeface="Bell MT" panose="02020503060305020303" pitchFamily="18" charset="0"/>
              </a:rPr>
              <a:t>Linear Relationships</a:t>
            </a:r>
            <a:r>
              <a:rPr lang="en-US" sz="1400" dirty="0">
                <a:latin typeface="Bell MT" panose="02020503060305020303" pitchFamily="18" charset="0"/>
              </a:rPr>
              <a:t>: Assumes linear relationships between features and targets, may miss non-linear patterns</a:t>
            </a:r>
          </a:p>
          <a:p>
            <a:pPr marL="285750" indent="-285750">
              <a:buFont typeface="Arial" panose="020B0604020202020204" pitchFamily="34" charset="0"/>
              <a:buChar char="•"/>
            </a:pPr>
            <a:r>
              <a:rPr lang="en-US" sz="1400" b="1" dirty="0">
                <a:latin typeface="Bell MT" panose="02020503060305020303" pitchFamily="18" charset="0"/>
              </a:rPr>
              <a:t>Feature Correlation</a:t>
            </a:r>
            <a:r>
              <a:rPr lang="en-US" sz="1400" dirty="0">
                <a:latin typeface="Bell MT" panose="02020503060305020303" pitchFamily="18" charset="0"/>
              </a:rPr>
              <a:t>: Tends to arbitrarily select one feature from highly correlated feature groups</a:t>
            </a:r>
          </a:p>
          <a:p>
            <a:pPr marL="285750" indent="-285750">
              <a:buFont typeface="Arial" panose="020B0604020202020204" pitchFamily="34" charset="0"/>
              <a:buChar char="•"/>
            </a:pPr>
            <a:r>
              <a:rPr lang="en-US" sz="1400" b="1" dirty="0">
                <a:latin typeface="Bell MT" panose="02020503060305020303" pitchFamily="18" charset="0"/>
              </a:rPr>
              <a:t>Alpha Sensitivity</a:t>
            </a:r>
            <a:r>
              <a:rPr lang="en-US" sz="1400" dirty="0">
                <a:latin typeface="Bell MT" panose="02020503060305020303" pitchFamily="18" charset="0"/>
              </a:rPr>
              <a:t>: Performance heavily depends on proper alpha (regularization strength) tuning</a:t>
            </a:r>
          </a:p>
          <a:p>
            <a:pPr marL="285750" indent="-285750">
              <a:buFont typeface="Arial" panose="020B0604020202020204" pitchFamily="34" charset="0"/>
              <a:buChar char="•"/>
            </a:pPr>
            <a:r>
              <a:rPr lang="en-US" sz="1400" b="1" dirty="0">
                <a:latin typeface="Bell MT" panose="02020503060305020303" pitchFamily="18" charset="0"/>
              </a:rPr>
              <a:t>Scaling Dependency</a:t>
            </a:r>
            <a:r>
              <a:rPr lang="en-US" sz="1400" dirty="0">
                <a:latin typeface="Bell MT" panose="02020503060305020303" pitchFamily="18" charset="0"/>
              </a:rPr>
              <a:t>: Requires feature scaling as L1 penalty is sensitive to feature magnitudes</a:t>
            </a:r>
          </a:p>
          <a:p>
            <a:pPr marL="285750" indent="-285750">
              <a:buFont typeface="Arial" panose="020B0604020202020204" pitchFamily="34" charset="0"/>
              <a:buChar char="•"/>
            </a:pPr>
            <a:r>
              <a:rPr lang="en-US" sz="1400" b="1" dirty="0">
                <a:latin typeface="Bell MT" panose="02020503060305020303" pitchFamily="18" charset="0"/>
              </a:rPr>
              <a:t>Limited Complexity</a:t>
            </a:r>
            <a:r>
              <a:rPr lang="en-US" sz="1400" dirty="0">
                <a:latin typeface="Bell MT" panose="02020503060305020303" pitchFamily="18" charset="0"/>
              </a:rPr>
              <a:t>: Cannot capture complex interactions between variables without explicit feature engineering</a:t>
            </a:r>
          </a:p>
          <a:p>
            <a:pPr marL="285750" indent="-285750">
              <a:buFont typeface="Arial" panose="020B0604020202020204" pitchFamily="34" charset="0"/>
              <a:buChar char="•"/>
            </a:pPr>
            <a:r>
              <a:rPr lang="en-US" sz="1400" b="1" dirty="0">
                <a:latin typeface="Bell MT" panose="02020503060305020303" pitchFamily="18" charset="0"/>
              </a:rPr>
              <a:t>Temporal Dependencies</a:t>
            </a:r>
            <a:r>
              <a:rPr lang="en-US" sz="1400" dirty="0">
                <a:latin typeface="Bell MT" panose="02020503060305020303" pitchFamily="18" charset="0"/>
              </a:rPr>
              <a:t>: Does not inherently account for time-series patterns in weather data</a:t>
            </a:r>
          </a:p>
          <a:p>
            <a:endParaRPr lang="en-US" sz="1400" dirty="0">
              <a:latin typeface="Bell MT" panose="02020503060305020303" pitchFamily="18" charset="0"/>
            </a:endParaRPr>
          </a:p>
          <a:p>
            <a:r>
              <a:rPr lang="en-US" b="1" dirty="0">
                <a:latin typeface="Bell MT" panose="02020503060305020303" pitchFamily="18" charset="0"/>
              </a:rPr>
              <a:t>4.5 Implementation</a:t>
            </a:r>
          </a:p>
          <a:p>
            <a:r>
              <a:rPr lang="en-US" sz="1400" dirty="0">
                <a:latin typeface="Bell MT" panose="02020503060305020303" pitchFamily="18" charset="0"/>
              </a:rPr>
              <a:t>The implementation follows a standard machine learning pipeline with the following key steps:</a:t>
            </a:r>
          </a:p>
          <a:p>
            <a:pPr marL="285750" indent="-285750">
              <a:buFont typeface="Arial" panose="020B0604020202020204" pitchFamily="34" charset="0"/>
              <a:buChar char="•"/>
            </a:pPr>
            <a:r>
              <a:rPr lang="en-US" sz="1400" b="1" dirty="0">
                <a:latin typeface="Bell MT" panose="02020503060305020303" pitchFamily="18" charset="0"/>
              </a:rPr>
              <a:t>Data Preparation</a:t>
            </a:r>
            <a:r>
              <a:rPr lang="en-US" sz="1400" dirty="0">
                <a:latin typeface="Bell MT" panose="02020503060305020303" pitchFamily="18" charset="0"/>
              </a:rPr>
              <a:t>: Weather data was loaded from 'ready_to_use_data_for_regression.csv' and split into features (X) and targets (y). Features included all weather variables except '</a:t>
            </a:r>
            <a:r>
              <a:rPr lang="en-US" sz="1400" dirty="0" err="1">
                <a:latin typeface="Bell MT" panose="02020503060305020303" pitchFamily="18" charset="0"/>
              </a:rPr>
              <a:t>Next_Min</a:t>
            </a:r>
            <a:r>
              <a:rPr lang="en-US" sz="1400" dirty="0">
                <a:latin typeface="Bell MT" panose="02020503060305020303" pitchFamily="18" charset="0"/>
              </a:rPr>
              <a:t>' and '</a:t>
            </a:r>
            <a:r>
              <a:rPr lang="en-US" sz="1400" dirty="0" err="1">
                <a:latin typeface="Bell MT" panose="02020503060305020303" pitchFamily="18" charset="0"/>
              </a:rPr>
              <a:t>Next_Max</a:t>
            </a:r>
            <a:r>
              <a:rPr lang="en-US" sz="1400" dirty="0">
                <a:latin typeface="Bell MT" panose="02020503060305020303" pitchFamily="18" charset="0"/>
              </a:rPr>
              <a:t>', which served as the prediction targets.</a:t>
            </a:r>
          </a:p>
          <a:p>
            <a:pPr marL="285750" indent="-285750">
              <a:buFont typeface="Arial" panose="020B0604020202020204" pitchFamily="34" charset="0"/>
              <a:buChar char="•"/>
            </a:pPr>
            <a:r>
              <a:rPr lang="en-US" sz="1400" b="1" dirty="0">
                <a:latin typeface="Bell MT" panose="02020503060305020303" pitchFamily="18" charset="0"/>
              </a:rPr>
              <a:t>Data Splitting</a:t>
            </a:r>
            <a:r>
              <a:rPr lang="en-US" sz="1400" dirty="0">
                <a:latin typeface="Bell MT" panose="02020503060305020303" pitchFamily="18" charset="0"/>
              </a:rPr>
              <a:t>: The dataset was divided into training (80%) and testing (20%) sets using stratified sampling with a fixed random state for reproducibility.</a:t>
            </a:r>
          </a:p>
          <a:p>
            <a:pPr marL="285750" indent="-285750">
              <a:buFont typeface="Arial" panose="020B0604020202020204" pitchFamily="34" charset="0"/>
              <a:buChar char="•"/>
            </a:pPr>
            <a:r>
              <a:rPr lang="en-US" sz="1400" b="1" dirty="0">
                <a:latin typeface="Bell MT" panose="02020503060305020303" pitchFamily="18" charset="0"/>
              </a:rPr>
              <a:t>Model Architecture</a:t>
            </a:r>
            <a:r>
              <a:rPr lang="en-US" sz="1400" dirty="0">
                <a:latin typeface="Bell MT" panose="02020503060305020303" pitchFamily="18" charset="0"/>
              </a:rPr>
              <a:t>: A </a:t>
            </a:r>
            <a:r>
              <a:rPr lang="en-US" sz="1400" dirty="0" err="1">
                <a:latin typeface="Bell MT" panose="02020503060305020303" pitchFamily="18" charset="0"/>
              </a:rPr>
              <a:t>MultiOutputRegressor</a:t>
            </a:r>
            <a:r>
              <a:rPr lang="en-US" sz="1400" dirty="0">
                <a:latin typeface="Bell MT" panose="02020503060305020303" pitchFamily="18" charset="0"/>
              </a:rPr>
              <a:t> wrapper was applied to the Lasso regression algorithm to enable simultaneous prediction of both minimum and maximum temperatures.</a:t>
            </a:r>
          </a:p>
          <a:p>
            <a:pPr marL="285750" indent="-285750">
              <a:buFont typeface="Arial" panose="020B0604020202020204" pitchFamily="34" charset="0"/>
              <a:buChar char="•"/>
            </a:pPr>
            <a:r>
              <a:rPr lang="en-US" sz="1400" b="1" dirty="0">
                <a:latin typeface="Bell MT" panose="02020503060305020303" pitchFamily="18" charset="0"/>
              </a:rPr>
              <a:t>Training Process</a:t>
            </a:r>
            <a:r>
              <a:rPr lang="en-US" sz="1400" dirty="0">
                <a:latin typeface="Bell MT" panose="02020503060305020303" pitchFamily="18" charset="0"/>
              </a:rPr>
              <a:t>: The model was trained on the training dataset using the fit method, allowing the Lasso algorithm to learn the relationships between input features and target temperatures.</a:t>
            </a:r>
          </a:p>
          <a:p>
            <a:pPr marL="285750" indent="-285750">
              <a:buFont typeface="Arial" panose="020B0604020202020204" pitchFamily="34" charset="0"/>
              <a:buChar char="•"/>
            </a:pPr>
            <a:r>
              <a:rPr lang="en-US" sz="1400" b="1" dirty="0">
                <a:latin typeface="Bell MT" panose="02020503060305020303" pitchFamily="18" charset="0"/>
              </a:rPr>
              <a:t>Prediction and Visualization</a:t>
            </a:r>
            <a:r>
              <a:rPr lang="en-US" sz="1400" dirty="0">
                <a:latin typeface="Bell MT" panose="02020503060305020303" pitchFamily="18" charset="0"/>
              </a:rPr>
              <a:t>: Predictions were generated on the test set, followed by comprehensive visualization including actual vs. predicted comparisons and error distribution analysis.</a:t>
            </a:r>
          </a:p>
          <a:p>
            <a:pPr marL="285750" indent="-285750">
              <a:buFont typeface="Arial" panose="020B0604020202020204" pitchFamily="34" charset="0"/>
              <a:buChar char="•"/>
            </a:pPr>
            <a:endParaRPr lang="en-US" sz="1400" dirty="0">
              <a:latin typeface="Bell MT" panose="02020503060305020303" pitchFamily="18" charset="0"/>
            </a:endParaRPr>
          </a:p>
          <a:p>
            <a:r>
              <a:rPr lang="en-US" b="1" dirty="0">
                <a:latin typeface="Bell MT" panose="02020503060305020303" pitchFamily="18" charset="0"/>
              </a:rPr>
              <a:t>Hyperparameters</a:t>
            </a:r>
          </a:p>
          <a:p>
            <a:r>
              <a:rPr lang="en-US" sz="1400" dirty="0">
                <a:latin typeface="Bell MT" panose="02020503060305020303" pitchFamily="18" charset="0"/>
              </a:rPr>
              <a:t>The model implementation utilized the following hyperparameter configuration:</a:t>
            </a:r>
          </a:p>
          <a:p>
            <a:pPr marL="285750" indent="-285750">
              <a:buFont typeface="Arial" panose="020B0604020202020204" pitchFamily="34" charset="0"/>
              <a:buChar char="•"/>
            </a:pPr>
            <a:r>
              <a:rPr lang="en-US" sz="1400" b="1" dirty="0">
                <a:latin typeface="Bell MT" panose="02020503060305020303" pitchFamily="18" charset="0"/>
              </a:rPr>
              <a:t>Alpha (α) = 0.1</a:t>
            </a:r>
            <a:r>
              <a:rPr lang="en-US" sz="1400" dirty="0">
                <a:latin typeface="Bell MT" panose="02020503060305020303" pitchFamily="18" charset="0"/>
              </a:rPr>
              <a:t>: Regularization strength parameter controlling the degree of feature selection and coefficient shrinkage</a:t>
            </a:r>
          </a:p>
          <a:p>
            <a:pPr marL="285750" indent="-285750">
              <a:buFont typeface="Arial" panose="020B0604020202020204" pitchFamily="34" charset="0"/>
              <a:buChar char="•"/>
            </a:pPr>
            <a:r>
              <a:rPr lang="en-US" sz="1400" b="1" dirty="0">
                <a:latin typeface="Bell MT" panose="02020503060305020303" pitchFamily="18" charset="0"/>
              </a:rPr>
              <a:t>Random State = 42</a:t>
            </a:r>
            <a:r>
              <a:rPr lang="en-US" sz="1400" dirty="0">
                <a:latin typeface="Bell MT" panose="02020503060305020303" pitchFamily="18" charset="0"/>
              </a:rPr>
              <a:t>: Ensures reproducible train-test splits</a:t>
            </a:r>
          </a:p>
          <a:p>
            <a:pPr marL="285750" indent="-285750">
              <a:buFont typeface="Arial" panose="020B0604020202020204" pitchFamily="34" charset="0"/>
              <a:buChar char="•"/>
            </a:pPr>
            <a:r>
              <a:rPr lang="en-US" sz="1400" b="1" dirty="0">
                <a:latin typeface="Bell MT" panose="02020503060305020303" pitchFamily="18" charset="0"/>
              </a:rPr>
              <a:t>Train Size = 0.8</a:t>
            </a:r>
            <a:r>
              <a:rPr lang="en-US" sz="1400" dirty="0">
                <a:latin typeface="Bell MT" panose="02020503060305020303" pitchFamily="18" charset="0"/>
              </a:rPr>
              <a:t>: Allocates 80% of data for training and 20% for testing</a:t>
            </a:r>
          </a:p>
          <a:p>
            <a:endParaRPr lang="en-US" sz="1400" dirty="0">
              <a:latin typeface="Bell MT" panose="02020503060305020303" pitchFamily="18" charset="0"/>
            </a:endParaRPr>
          </a:p>
          <a:p>
            <a:pPr marL="285750" indent="-285750">
              <a:buFont typeface="Arial" panose="020B0604020202020204" pitchFamily="34" charset="0"/>
              <a:buChar char="•"/>
            </a:pPr>
            <a:endParaRPr lang="en-US" sz="1400" dirty="0">
              <a:latin typeface="Bell MT" panose="02020503060305020303" pitchFamily="18" charset="0"/>
            </a:endParaRPr>
          </a:p>
          <a:p>
            <a:pPr marL="285750" indent="-285750">
              <a:buFont typeface="Arial" panose="020B0604020202020204" pitchFamily="34" charset="0"/>
              <a:buChar char="•"/>
            </a:pPr>
            <a:endParaRPr lang="en-US" sz="1400" dirty="0">
              <a:latin typeface="Bell MT" panose="02020503060305020303" pitchFamily="18" charset="0"/>
            </a:endParaRPr>
          </a:p>
          <a:p>
            <a:endParaRPr lang="en-US" sz="1400" dirty="0">
              <a:latin typeface="Bell MT" panose="02020503060305020303" pitchFamily="18" charset="0"/>
            </a:endParaRPr>
          </a:p>
        </p:txBody>
      </p:sp>
    </p:spTree>
    <p:extLst>
      <p:ext uri="{BB962C8B-B14F-4D97-AF65-F5344CB8AC3E}">
        <p14:creationId xmlns:p14="http://schemas.microsoft.com/office/powerpoint/2010/main" val="1302938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0234-8606-F145-63D9-8B15CE06D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D9725-25F3-CBEC-CFA2-AD8A4F7D7EAB}"/>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FDC2AB20-0DC8-AED8-0C82-C6EA494B81E3}"/>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70359F49-2F96-EB14-926F-D8C8A311C007}"/>
              </a:ext>
            </a:extLst>
          </p:cNvPr>
          <p:cNvSpPr txBox="1"/>
          <p:nvPr/>
        </p:nvSpPr>
        <p:spPr>
          <a:xfrm>
            <a:off x="293921" y="814844"/>
            <a:ext cx="6270158" cy="1446550"/>
          </a:xfrm>
          <a:prstGeom prst="rect">
            <a:avLst/>
          </a:prstGeom>
          <a:noFill/>
        </p:spPr>
        <p:txBody>
          <a:bodyPr wrap="square">
            <a:spAutoFit/>
          </a:bodyPr>
          <a:lstStyle/>
          <a:p>
            <a:r>
              <a:rPr lang="en-US" altLang="en-US" b="1" dirty="0">
                <a:latin typeface="Bell MT" panose="02020503060305020303" pitchFamily="18" charset="0"/>
              </a:rPr>
              <a:t>4.6 Results : </a:t>
            </a:r>
          </a:p>
          <a:p>
            <a:r>
              <a:rPr lang="en-US" altLang="en-US" sz="1400" b="1" dirty="0">
                <a:latin typeface="Bell MT" panose="02020503060305020303" pitchFamily="18" charset="0"/>
              </a:rPr>
              <a:t>MAE: </a:t>
            </a:r>
            <a:r>
              <a:rPr lang="en-US" altLang="en-US" sz="1400" dirty="0">
                <a:latin typeface="Bell MT" panose="02020503060305020303" pitchFamily="18" charset="0"/>
              </a:rPr>
              <a:t>1.73 °C </a:t>
            </a:r>
          </a:p>
          <a:p>
            <a:r>
              <a:rPr lang="en-US" altLang="en-US" sz="1400" b="1" dirty="0">
                <a:latin typeface="Bell MT" panose="02020503060305020303" pitchFamily="18" charset="0"/>
              </a:rPr>
              <a:t>MSE: </a:t>
            </a:r>
            <a:r>
              <a:rPr lang="en-US" altLang="en-US" sz="1400" dirty="0">
                <a:latin typeface="Bell MT" panose="02020503060305020303" pitchFamily="18" charset="0"/>
              </a:rPr>
              <a:t>9.11 </a:t>
            </a:r>
          </a:p>
          <a:p>
            <a:r>
              <a:rPr lang="en-US" altLang="en-US" sz="1400" b="1" dirty="0">
                <a:latin typeface="Bell MT" panose="02020503060305020303" pitchFamily="18" charset="0"/>
              </a:rPr>
              <a:t>RMSE</a:t>
            </a:r>
            <a:r>
              <a:rPr lang="en-US" altLang="en-US" sz="1400" dirty="0">
                <a:latin typeface="Bell MT" panose="02020503060305020303" pitchFamily="18" charset="0"/>
              </a:rPr>
              <a:t>: 3.02 °C </a:t>
            </a:r>
          </a:p>
          <a:p>
            <a:r>
              <a:rPr lang="en-US" altLang="en-US" sz="1400" b="1" dirty="0">
                <a:latin typeface="Bell MT" panose="02020503060305020303" pitchFamily="18" charset="0"/>
              </a:rPr>
              <a:t>R² Score: </a:t>
            </a:r>
            <a:r>
              <a:rPr lang="en-US" altLang="en-US" sz="1400" dirty="0">
                <a:latin typeface="Bell MT" panose="02020503060305020303" pitchFamily="18" charset="0"/>
              </a:rPr>
              <a:t>0.75 </a:t>
            </a:r>
          </a:p>
          <a:p>
            <a:endParaRPr lang="en-US" sz="1400" dirty="0">
              <a:latin typeface="Bell MT" panose="02020503060305020303" pitchFamily="18" charset="0"/>
            </a:endParaRPr>
          </a:p>
        </p:txBody>
      </p:sp>
      <p:pic>
        <p:nvPicPr>
          <p:cNvPr id="10" name="Picture 9">
            <a:extLst>
              <a:ext uri="{FF2B5EF4-FFF2-40B4-BE49-F238E27FC236}">
                <a16:creationId xmlns:a16="http://schemas.microsoft.com/office/drawing/2014/main" id="{60C21F00-7359-15F5-A93D-201D49B68082}"/>
              </a:ext>
            </a:extLst>
          </p:cNvPr>
          <p:cNvPicPr>
            <a:picLocks noChangeAspect="1"/>
          </p:cNvPicPr>
          <p:nvPr/>
        </p:nvPicPr>
        <p:blipFill>
          <a:blip r:embed="rId2"/>
          <a:stretch>
            <a:fillRect/>
          </a:stretch>
        </p:blipFill>
        <p:spPr>
          <a:xfrm>
            <a:off x="315256" y="2454244"/>
            <a:ext cx="6158907" cy="2473658"/>
          </a:xfrm>
          <a:prstGeom prst="rect">
            <a:avLst/>
          </a:prstGeom>
        </p:spPr>
      </p:pic>
      <p:pic>
        <p:nvPicPr>
          <p:cNvPr id="12" name="Picture 11">
            <a:extLst>
              <a:ext uri="{FF2B5EF4-FFF2-40B4-BE49-F238E27FC236}">
                <a16:creationId xmlns:a16="http://schemas.microsoft.com/office/drawing/2014/main" id="{B22C3BBD-2146-345A-83C3-8C684B77B9CB}"/>
              </a:ext>
            </a:extLst>
          </p:cNvPr>
          <p:cNvPicPr>
            <a:picLocks noChangeAspect="1"/>
          </p:cNvPicPr>
          <p:nvPr/>
        </p:nvPicPr>
        <p:blipFill>
          <a:blip r:embed="rId3"/>
          <a:stretch>
            <a:fillRect/>
          </a:stretch>
        </p:blipFill>
        <p:spPr>
          <a:xfrm>
            <a:off x="328210" y="5313602"/>
            <a:ext cx="6158907" cy="2532163"/>
          </a:xfrm>
          <a:prstGeom prst="rect">
            <a:avLst/>
          </a:prstGeom>
        </p:spPr>
      </p:pic>
    </p:spTree>
    <p:extLst>
      <p:ext uri="{BB962C8B-B14F-4D97-AF65-F5344CB8AC3E}">
        <p14:creationId xmlns:p14="http://schemas.microsoft.com/office/powerpoint/2010/main" val="964426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D543F-72E0-9AF6-85A4-EA06C0B52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35977-D10C-C156-E8BF-EF04B5D84473}"/>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A600DCFE-7919-AE9F-2F43-CDE71F0EB9B6}"/>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E9765D12-2894-3902-41B0-91E8C2E14764}"/>
              </a:ext>
            </a:extLst>
          </p:cNvPr>
          <p:cNvSpPr txBox="1"/>
          <p:nvPr/>
        </p:nvSpPr>
        <p:spPr>
          <a:xfrm>
            <a:off x="315256" y="954264"/>
            <a:ext cx="6227485" cy="9079409"/>
          </a:xfrm>
          <a:prstGeom prst="rect">
            <a:avLst/>
          </a:prstGeom>
          <a:noFill/>
        </p:spPr>
        <p:txBody>
          <a:bodyPr wrap="square">
            <a:spAutoFit/>
          </a:bodyPr>
          <a:lstStyle/>
          <a:p>
            <a:r>
              <a:rPr lang="en-IN" sz="2400" b="1" dirty="0">
                <a:latin typeface="Bell MT" panose="02020503060305020303" pitchFamily="18" charset="0"/>
              </a:rPr>
              <a:t>5. Linear Regression</a:t>
            </a:r>
          </a:p>
          <a:p>
            <a:endParaRPr lang="en-IN" sz="1400" b="1" dirty="0">
              <a:latin typeface="Bell MT" panose="02020503060305020303" pitchFamily="18" charset="0"/>
            </a:endParaRPr>
          </a:p>
          <a:p>
            <a:r>
              <a:rPr lang="en-US" b="1" dirty="0">
                <a:latin typeface="Bell MT" panose="02020503060305020303" pitchFamily="18" charset="0"/>
              </a:rPr>
              <a:t>5.1 Introduction</a:t>
            </a:r>
            <a:endParaRPr lang="en-US" dirty="0">
              <a:latin typeface="Bell MT" panose="02020503060305020303" pitchFamily="18" charset="0"/>
            </a:endParaRPr>
          </a:p>
          <a:p>
            <a:r>
              <a:rPr lang="en-US" sz="1400" dirty="0">
                <a:latin typeface="Bell MT" panose="02020503060305020303" pitchFamily="18" charset="0"/>
              </a:rPr>
              <a:t>This notebook builds a baseline multi-output linear regression model to predict next-day minimum and maximum temperatures from historical weather features, evaluates its performance, and visualizes prediction accuracy and error distributions.</a:t>
            </a:r>
          </a:p>
          <a:p>
            <a:endParaRPr lang="en-US" sz="1400" dirty="0">
              <a:latin typeface="Bell MT" panose="02020503060305020303" pitchFamily="18" charset="0"/>
            </a:endParaRPr>
          </a:p>
          <a:p>
            <a:r>
              <a:rPr lang="en-US" b="1" dirty="0">
                <a:latin typeface="Bell MT" panose="02020503060305020303" pitchFamily="18" charset="0"/>
              </a:rPr>
              <a:t>5.2 Objective</a:t>
            </a:r>
            <a:endParaRPr lang="en-US" dirty="0">
              <a:latin typeface="Bell MT" panose="02020503060305020303" pitchFamily="18" charset="0"/>
            </a:endParaRPr>
          </a:p>
          <a:p>
            <a:pPr marL="285750" indent="-285750">
              <a:buFont typeface="Arial" panose="020B0604020202020204" pitchFamily="34" charset="0"/>
              <a:buChar char="•"/>
            </a:pPr>
            <a:r>
              <a:rPr lang="en-US" sz="1400" dirty="0">
                <a:latin typeface="Bell MT" panose="02020503060305020303" pitchFamily="18" charset="0"/>
              </a:rPr>
              <a:t>Predict two targets simultaneously: </a:t>
            </a:r>
            <a:r>
              <a:rPr lang="en-US" sz="1400" dirty="0" err="1">
                <a:latin typeface="Bell MT" panose="02020503060305020303" pitchFamily="18" charset="0"/>
              </a:rPr>
              <a:t>Next_Min</a:t>
            </a:r>
            <a:r>
              <a:rPr lang="en-US" sz="1400" dirty="0">
                <a:latin typeface="Bell MT" panose="02020503060305020303" pitchFamily="18" charset="0"/>
              </a:rPr>
              <a:t> and </a:t>
            </a:r>
            <a:r>
              <a:rPr lang="en-US" sz="1400" dirty="0" err="1">
                <a:latin typeface="Bell MT" panose="02020503060305020303" pitchFamily="18" charset="0"/>
              </a:rPr>
              <a:t>Next_Max</a:t>
            </a:r>
            <a:r>
              <a:rPr lang="en-US" sz="1400" dirty="0">
                <a:latin typeface="Bell MT" panose="02020503060305020303" pitchFamily="18" charset="0"/>
              </a:rPr>
              <a:t>.</a:t>
            </a:r>
          </a:p>
          <a:p>
            <a:pPr marL="285750" indent="-285750">
              <a:buFont typeface="Arial" panose="020B0604020202020204" pitchFamily="34" charset="0"/>
              <a:buChar char="•"/>
            </a:pPr>
            <a:r>
              <a:rPr lang="en-US" sz="1400" dirty="0">
                <a:latin typeface="Bell MT" panose="02020503060305020303" pitchFamily="18" charset="0"/>
              </a:rPr>
              <a:t>Evaluate model performance using MAE, MSE, RMSE, and R² on a held-out test set.</a:t>
            </a:r>
          </a:p>
          <a:p>
            <a:pPr marL="285750" indent="-285750">
              <a:buFont typeface="Arial" panose="020B0604020202020204" pitchFamily="34" charset="0"/>
              <a:buChar char="•"/>
            </a:pPr>
            <a:r>
              <a:rPr lang="en-US" sz="1400" dirty="0">
                <a:latin typeface="Bell MT" panose="02020503060305020303" pitchFamily="18" charset="0"/>
              </a:rPr>
              <a:t>Visualize</a:t>
            </a:r>
          </a:p>
          <a:p>
            <a:r>
              <a:rPr lang="en-US" sz="1400" dirty="0">
                <a:latin typeface="Bell MT" panose="02020503060305020303" pitchFamily="18" charset="0"/>
              </a:rPr>
              <a:t>           -&gt; Actual vs predicted values for the first 10 test samples (for both targets).</a:t>
            </a:r>
          </a:p>
          <a:p>
            <a:r>
              <a:rPr lang="en-US" sz="1400" dirty="0">
                <a:latin typeface="Bell MT" panose="02020503060305020303" pitchFamily="18" charset="0"/>
              </a:rPr>
              <a:t>           -&gt; Error distributions for each target to inspect bias and variance.</a:t>
            </a:r>
          </a:p>
          <a:p>
            <a:endParaRPr lang="en-IN" sz="1400" b="1" dirty="0">
              <a:latin typeface="Bell MT" panose="02020503060305020303" pitchFamily="18" charset="0"/>
            </a:endParaRPr>
          </a:p>
          <a:p>
            <a:r>
              <a:rPr lang="en-IN" b="1" dirty="0">
                <a:latin typeface="Bell MT" panose="02020503060305020303" pitchFamily="18" charset="0"/>
              </a:rPr>
              <a:t>5.3 Libraries &amp; Modules Used</a:t>
            </a:r>
            <a:endParaRPr lang="en-IN" dirty="0">
              <a:latin typeface="Bell MT" panose="02020503060305020303" pitchFamily="18" charset="0"/>
            </a:endParaRPr>
          </a:p>
          <a:p>
            <a:r>
              <a:rPr lang="en-IN" sz="1400" b="1" dirty="0">
                <a:latin typeface="Bell MT" panose="02020503060305020303" pitchFamily="18" charset="0"/>
              </a:rPr>
              <a:t>Data handling and visualization:</a:t>
            </a:r>
            <a:endParaRPr lang="en-IN" sz="1400" dirty="0">
              <a:latin typeface="Bell MT" panose="02020503060305020303" pitchFamily="18" charset="0"/>
            </a:endParaRPr>
          </a:p>
          <a:p>
            <a:pPr marL="285750" indent="-285750">
              <a:buFont typeface="Arial" panose="020B0604020202020204" pitchFamily="34" charset="0"/>
              <a:buChar char="•"/>
            </a:pPr>
            <a:r>
              <a:rPr lang="en-IN" sz="1400" dirty="0">
                <a:latin typeface="Bell MT" panose="02020503060305020303" pitchFamily="18" charset="0"/>
              </a:rPr>
              <a:t>pandas (data loading/manipulation)</a:t>
            </a:r>
          </a:p>
          <a:p>
            <a:pPr marL="285750" indent="-285750">
              <a:buFont typeface="Arial" panose="020B0604020202020204" pitchFamily="34" charset="0"/>
              <a:buChar char="•"/>
            </a:pPr>
            <a:r>
              <a:rPr lang="en-IN" sz="1400" dirty="0" err="1">
                <a:latin typeface="Bell MT" panose="02020503060305020303" pitchFamily="18" charset="0"/>
              </a:rPr>
              <a:t>numpy</a:t>
            </a:r>
            <a:r>
              <a:rPr lang="en-IN" sz="1400" dirty="0">
                <a:latin typeface="Bell MT" panose="02020503060305020303" pitchFamily="18" charset="0"/>
              </a:rPr>
              <a:t> (numerical operations)</a:t>
            </a:r>
          </a:p>
          <a:p>
            <a:pPr marL="285750" indent="-285750">
              <a:buFont typeface="Arial" panose="020B0604020202020204" pitchFamily="34" charset="0"/>
              <a:buChar char="•"/>
            </a:pPr>
            <a:r>
              <a:rPr lang="en-IN" sz="1400" dirty="0">
                <a:latin typeface="Bell MT" panose="02020503060305020303" pitchFamily="18" charset="0"/>
              </a:rPr>
              <a:t>seaborn (statistical plots)</a:t>
            </a:r>
          </a:p>
          <a:p>
            <a:pPr marL="285750" indent="-285750">
              <a:buFont typeface="Arial" panose="020B0604020202020204" pitchFamily="34" charset="0"/>
              <a:buChar char="•"/>
            </a:pPr>
            <a:r>
              <a:rPr lang="en-IN" sz="1400" dirty="0" err="1">
                <a:latin typeface="Bell MT" panose="02020503060305020303" pitchFamily="18" charset="0"/>
              </a:rPr>
              <a:t>matplotlib.pyplot</a:t>
            </a:r>
            <a:r>
              <a:rPr lang="en-IN" sz="1400" dirty="0">
                <a:latin typeface="Bell MT" panose="02020503060305020303" pitchFamily="18" charset="0"/>
              </a:rPr>
              <a:t> (visualization)</a:t>
            </a:r>
          </a:p>
          <a:p>
            <a:endParaRPr lang="en-IN" sz="1400" dirty="0">
              <a:latin typeface="Bell MT" panose="02020503060305020303" pitchFamily="18" charset="0"/>
            </a:endParaRPr>
          </a:p>
          <a:p>
            <a:r>
              <a:rPr lang="en-IN" sz="1400" b="1" dirty="0" err="1">
                <a:latin typeface="Bell MT" panose="02020503060305020303" pitchFamily="18" charset="0"/>
              </a:rPr>
              <a:t>Modeling</a:t>
            </a:r>
            <a:r>
              <a:rPr lang="en-IN" sz="1400" b="1" dirty="0">
                <a:latin typeface="Bell MT" panose="02020503060305020303" pitchFamily="18" charset="0"/>
              </a:rPr>
              <a:t> and evaluation (scikit-learn):</a:t>
            </a:r>
          </a:p>
          <a:p>
            <a:pPr marL="285750" indent="-285750">
              <a:buFont typeface="Arial" panose="020B0604020202020204" pitchFamily="34" charset="0"/>
              <a:buChar char="•"/>
            </a:pPr>
            <a:r>
              <a:rPr lang="en-IN" sz="1400" dirty="0" err="1">
                <a:latin typeface="Bell MT" panose="02020503060305020303" pitchFamily="18" charset="0"/>
              </a:rPr>
              <a:t>train_test_split</a:t>
            </a:r>
            <a:r>
              <a:rPr lang="en-IN" sz="1400" dirty="0">
                <a:latin typeface="Bell MT" panose="02020503060305020303" pitchFamily="18" charset="0"/>
              </a:rPr>
              <a:t> (data splitting)</a:t>
            </a:r>
          </a:p>
          <a:p>
            <a:pPr marL="285750" indent="-285750">
              <a:buFont typeface="Arial" panose="020B0604020202020204" pitchFamily="34" charset="0"/>
              <a:buChar char="•"/>
            </a:pPr>
            <a:r>
              <a:rPr lang="en-IN" sz="1400" dirty="0" err="1">
                <a:latin typeface="Bell MT" panose="02020503060305020303" pitchFamily="18" charset="0"/>
              </a:rPr>
              <a:t>LinearRegression</a:t>
            </a:r>
            <a:r>
              <a:rPr lang="en-IN" sz="1400" dirty="0">
                <a:latin typeface="Bell MT" panose="02020503060305020303" pitchFamily="18" charset="0"/>
              </a:rPr>
              <a:t> (base estimator)</a:t>
            </a:r>
          </a:p>
          <a:p>
            <a:pPr marL="285750" indent="-285750">
              <a:buFont typeface="Arial" panose="020B0604020202020204" pitchFamily="34" charset="0"/>
              <a:buChar char="•"/>
            </a:pPr>
            <a:r>
              <a:rPr lang="en-IN" sz="1400" dirty="0" err="1">
                <a:latin typeface="Bell MT" panose="02020503060305020303" pitchFamily="18" charset="0"/>
              </a:rPr>
              <a:t>MultiOutputRegressor</a:t>
            </a:r>
            <a:r>
              <a:rPr lang="en-IN" sz="1400" dirty="0">
                <a:latin typeface="Bell MT" panose="02020503060305020303" pitchFamily="18" charset="0"/>
              </a:rPr>
              <a:t> (multi-target wrapper)</a:t>
            </a:r>
          </a:p>
          <a:p>
            <a:pPr marL="285750" indent="-285750">
              <a:buFont typeface="Arial" panose="020B0604020202020204" pitchFamily="34" charset="0"/>
              <a:buChar char="•"/>
            </a:pPr>
            <a:r>
              <a:rPr lang="en-IN" sz="1400" dirty="0" err="1">
                <a:latin typeface="Bell MT" panose="02020503060305020303" pitchFamily="18" charset="0"/>
              </a:rPr>
              <a:t>mean_absolute_error</a:t>
            </a:r>
            <a:r>
              <a:rPr lang="en-IN" sz="1400" dirty="0">
                <a:latin typeface="Bell MT" panose="02020503060305020303" pitchFamily="18" charset="0"/>
              </a:rPr>
              <a:t>, </a:t>
            </a:r>
            <a:r>
              <a:rPr lang="en-IN" sz="1400" dirty="0" err="1">
                <a:latin typeface="Bell MT" panose="02020503060305020303" pitchFamily="18" charset="0"/>
              </a:rPr>
              <a:t>mean_squared_error</a:t>
            </a:r>
            <a:r>
              <a:rPr lang="en-IN" sz="1400" dirty="0">
                <a:latin typeface="Bell MT" panose="02020503060305020303" pitchFamily="18" charset="0"/>
              </a:rPr>
              <a:t>, r2_score (metrics)</a:t>
            </a:r>
          </a:p>
          <a:p>
            <a:pPr marL="285750" indent="-285750">
              <a:buFont typeface="Arial" panose="020B0604020202020204" pitchFamily="34" charset="0"/>
              <a:buChar char="•"/>
            </a:pPr>
            <a:endParaRPr lang="en-IN" sz="1400" dirty="0">
              <a:latin typeface="Bell MT" panose="02020503060305020303" pitchFamily="18" charset="0"/>
            </a:endParaRPr>
          </a:p>
          <a:p>
            <a:r>
              <a:rPr lang="en-US" b="1" dirty="0">
                <a:solidFill>
                  <a:srgbClr val="111827"/>
                </a:solidFill>
                <a:latin typeface="Bell MT" panose="02020503060305020303" pitchFamily="18" charset="0"/>
              </a:rPr>
              <a:t>5.4 Scope and Limitations of the Algorithm (Linear Regression with </a:t>
            </a:r>
            <a:r>
              <a:rPr lang="en-US" b="1" dirty="0" err="1">
                <a:solidFill>
                  <a:srgbClr val="111827"/>
                </a:solidFill>
                <a:latin typeface="Bell MT" panose="02020503060305020303" pitchFamily="18" charset="0"/>
              </a:rPr>
              <a:t>MultiOutputRegressor</a:t>
            </a:r>
            <a:r>
              <a:rPr lang="en-US" b="1" dirty="0">
                <a:solidFill>
                  <a:srgbClr val="111827"/>
                </a:solidFill>
                <a:latin typeface="Bell MT" panose="02020503060305020303" pitchFamily="18" charset="0"/>
              </a:rPr>
              <a:t>)</a:t>
            </a:r>
            <a:endParaRPr lang="en-US" dirty="0">
              <a:solidFill>
                <a:srgbClr val="374151"/>
              </a:solidFill>
              <a:latin typeface="Bell MT" panose="02020503060305020303" pitchFamily="18" charset="0"/>
            </a:endParaRPr>
          </a:p>
          <a:p>
            <a:r>
              <a:rPr lang="en-US" b="1" dirty="0">
                <a:solidFill>
                  <a:srgbClr val="374151"/>
                </a:solidFill>
                <a:latin typeface="Bell MT" panose="02020503060305020303" pitchFamily="18" charset="0"/>
              </a:rPr>
              <a:t>Scope :</a:t>
            </a:r>
          </a:p>
          <a:p>
            <a:pPr marL="285750" indent="-285750">
              <a:buFont typeface="Arial" panose="020B0604020202020204" pitchFamily="34" charset="0"/>
              <a:buChar char="•"/>
            </a:pPr>
            <a:r>
              <a:rPr lang="en-US" sz="1400" dirty="0">
                <a:solidFill>
                  <a:srgbClr val="374151"/>
                </a:solidFill>
                <a:latin typeface="Bell MT" panose="02020503060305020303" pitchFamily="18" charset="0"/>
              </a:rPr>
              <a:t>Captures linear relationships between features and targets efficiently.</a:t>
            </a:r>
          </a:p>
          <a:p>
            <a:pPr marL="285750" indent="-285750">
              <a:buFont typeface="Arial" panose="020B0604020202020204" pitchFamily="34" charset="0"/>
              <a:buChar char="•"/>
            </a:pPr>
            <a:r>
              <a:rPr lang="en-US" sz="1400" dirty="0">
                <a:solidFill>
                  <a:srgbClr val="374151"/>
                </a:solidFill>
                <a:latin typeface="Bell MT" panose="02020503060305020303" pitchFamily="18" charset="0"/>
              </a:rPr>
              <a:t>Fast to train and predict; scales well to large datasets.</a:t>
            </a:r>
          </a:p>
          <a:p>
            <a:pPr marL="285750" indent="-285750">
              <a:buFont typeface="Arial" panose="020B0604020202020204" pitchFamily="34" charset="0"/>
              <a:buChar char="•"/>
            </a:pPr>
            <a:r>
              <a:rPr lang="en-US" sz="1400" dirty="0">
                <a:solidFill>
                  <a:srgbClr val="374151"/>
                </a:solidFill>
                <a:latin typeface="Bell MT" panose="02020503060305020303" pitchFamily="18" charset="0"/>
              </a:rPr>
              <a:t>Interpretable coefficients (if examined), enabling insight into feature influence.</a:t>
            </a:r>
          </a:p>
          <a:p>
            <a:pPr marL="285750" indent="-285750">
              <a:buFont typeface="Arial" panose="020B0604020202020204" pitchFamily="34" charset="0"/>
              <a:buChar char="•"/>
            </a:pPr>
            <a:r>
              <a:rPr lang="en-US" sz="1400" dirty="0">
                <a:solidFill>
                  <a:srgbClr val="374151"/>
                </a:solidFill>
                <a:latin typeface="Bell MT" panose="02020503060305020303" pitchFamily="18" charset="0"/>
              </a:rPr>
              <a:t>Multi-output setup enables training a single model to predict multiple targets, keeping a unified pipeline.</a:t>
            </a:r>
          </a:p>
          <a:p>
            <a:pPr marL="285750" indent="-285750">
              <a:buFont typeface="Arial" panose="020B0604020202020204" pitchFamily="34" charset="0"/>
              <a:buChar char="•"/>
            </a:pPr>
            <a:r>
              <a:rPr lang="en-US" sz="1400" dirty="0">
                <a:solidFill>
                  <a:srgbClr val="374151"/>
                </a:solidFill>
                <a:latin typeface="Bell MT" panose="02020503060305020303" pitchFamily="18" charset="0"/>
              </a:rPr>
              <a:t>Useful as a strong baseline before moving to more complex models.</a:t>
            </a:r>
          </a:p>
        </p:txBody>
      </p:sp>
    </p:spTree>
    <p:extLst>
      <p:ext uri="{BB962C8B-B14F-4D97-AF65-F5344CB8AC3E}">
        <p14:creationId xmlns:p14="http://schemas.microsoft.com/office/powerpoint/2010/main" val="3888282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0B880-BD29-9524-7031-DFF9B3D6BE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36CCE-97FB-1712-6393-FC7E7E51740E}"/>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230147BF-8BC5-5339-115E-5EE98C885CC8}"/>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6CCB8CB3-B5F5-863D-0EED-565C761B579E}"/>
              </a:ext>
            </a:extLst>
          </p:cNvPr>
          <p:cNvSpPr txBox="1"/>
          <p:nvPr/>
        </p:nvSpPr>
        <p:spPr>
          <a:xfrm>
            <a:off x="315257" y="905456"/>
            <a:ext cx="6227486" cy="5232202"/>
          </a:xfrm>
          <a:prstGeom prst="rect">
            <a:avLst/>
          </a:prstGeom>
          <a:noFill/>
        </p:spPr>
        <p:txBody>
          <a:bodyPr wrap="square">
            <a:spAutoFit/>
          </a:bodyPr>
          <a:lstStyle/>
          <a:p>
            <a:pPr algn="l"/>
            <a:r>
              <a:rPr lang="en-US" b="1" i="0" dirty="0">
                <a:solidFill>
                  <a:srgbClr val="374151"/>
                </a:solidFill>
                <a:effectLst/>
                <a:latin typeface="Bell MT" panose="02020503060305020303" pitchFamily="18" charset="0"/>
              </a:rPr>
              <a:t>     Limitations:</a:t>
            </a:r>
          </a:p>
          <a:p>
            <a:pPr marL="285750" indent="-285750" algn="l">
              <a:buFont typeface="Arial" panose="020B0604020202020204" pitchFamily="34" charset="0"/>
              <a:buChar char="•"/>
            </a:pPr>
            <a:r>
              <a:rPr lang="en-US" sz="1400" b="0" i="0" dirty="0">
                <a:solidFill>
                  <a:srgbClr val="374151"/>
                </a:solidFill>
                <a:effectLst/>
                <a:latin typeface="Bell MT" panose="02020503060305020303" pitchFamily="18" charset="0"/>
              </a:rPr>
              <a:t>Linearity assumption: Cannot capture non-linear relationships or complex interactions without feature engineering (polynomial terms, interactions).</a:t>
            </a:r>
          </a:p>
          <a:p>
            <a:pPr marL="285750" indent="-285750" algn="l">
              <a:buFont typeface="Arial" panose="020B0604020202020204" pitchFamily="34" charset="0"/>
              <a:buChar char="•"/>
            </a:pPr>
            <a:r>
              <a:rPr lang="en-US" sz="1400" b="0" i="0" dirty="0">
                <a:solidFill>
                  <a:srgbClr val="374151"/>
                </a:solidFill>
                <a:effectLst/>
                <a:latin typeface="Bell MT" panose="02020503060305020303" pitchFamily="18" charset="0"/>
              </a:rPr>
              <a:t>Error assumptions: Sensitive to heteroscedasticity (non-constant variance) and non-normal residuals; may degrade performance.</a:t>
            </a:r>
          </a:p>
          <a:p>
            <a:pPr marL="285750" indent="-285750" algn="l">
              <a:buFont typeface="Arial" panose="020B0604020202020204" pitchFamily="34" charset="0"/>
              <a:buChar char="•"/>
            </a:pPr>
            <a:r>
              <a:rPr lang="en-US" sz="1400" b="0" i="0" dirty="0">
                <a:solidFill>
                  <a:srgbClr val="374151"/>
                </a:solidFill>
                <a:effectLst/>
                <a:latin typeface="Bell MT" panose="02020503060305020303" pitchFamily="18" charset="0"/>
              </a:rPr>
              <a:t>Outliers: Highly sensitive; outliers can skew coefficients and predictions.</a:t>
            </a:r>
          </a:p>
          <a:p>
            <a:pPr marL="285750" indent="-285750" algn="l">
              <a:buFont typeface="Arial" panose="020B0604020202020204" pitchFamily="34" charset="0"/>
              <a:buChar char="•"/>
            </a:pPr>
            <a:r>
              <a:rPr lang="en-US" sz="1400" b="0" i="0" dirty="0">
                <a:solidFill>
                  <a:srgbClr val="374151"/>
                </a:solidFill>
                <a:effectLst/>
                <a:latin typeface="Bell MT" panose="02020503060305020303" pitchFamily="18" charset="0"/>
              </a:rPr>
              <a:t>Multicollinearity: Correlated features can lead to unstable coefficients and reduce interpretability.</a:t>
            </a:r>
          </a:p>
          <a:p>
            <a:pPr marL="285750" indent="-285750" algn="l">
              <a:buFont typeface="Arial" panose="020B0604020202020204" pitchFamily="34" charset="0"/>
              <a:buChar char="•"/>
            </a:pPr>
            <a:r>
              <a:rPr lang="en-US" sz="1400" b="0" i="0" dirty="0">
                <a:solidFill>
                  <a:srgbClr val="374151"/>
                </a:solidFill>
                <a:effectLst/>
                <a:latin typeface="Bell MT" panose="02020503060305020303" pitchFamily="18" charset="0"/>
              </a:rPr>
              <a:t>Target dependence: </a:t>
            </a:r>
            <a:r>
              <a:rPr lang="en-US" sz="1400" b="0" i="0" dirty="0" err="1">
                <a:solidFill>
                  <a:srgbClr val="374151"/>
                </a:solidFill>
                <a:effectLst/>
                <a:latin typeface="Bell MT" panose="02020503060305020303" pitchFamily="18" charset="0"/>
              </a:rPr>
              <a:t>MultiOutputRegressor</a:t>
            </a:r>
            <a:r>
              <a:rPr lang="en-US" sz="1400" b="0" i="0" dirty="0">
                <a:solidFill>
                  <a:srgbClr val="374151"/>
                </a:solidFill>
                <a:effectLst/>
                <a:latin typeface="Bell MT" panose="02020503060305020303" pitchFamily="18" charset="0"/>
              </a:rPr>
              <a:t> fits one independent linear model per target; it does not explicitly model the correlation structure between targets.</a:t>
            </a:r>
          </a:p>
          <a:p>
            <a:pPr marL="285750" indent="-285750" algn="l">
              <a:buFont typeface="Arial" panose="020B0604020202020204" pitchFamily="34" charset="0"/>
              <a:buChar char="•"/>
            </a:pPr>
            <a:endParaRPr lang="en-US" sz="1400" dirty="0">
              <a:solidFill>
                <a:srgbClr val="374151"/>
              </a:solidFill>
              <a:latin typeface="Bell MT" panose="02020503060305020303" pitchFamily="18" charset="0"/>
            </a:endParaRPr>
          </a:p>
          <a:p>
            <a:r>
              <a:rPr lang="en-IN" b="1" dirty="0">
                <a:latin typeface="Bell MT" panose="02020503060305020303" pitchFamily="18" charset="0"/>
              </a:rPr>
              <a:t>Hyperparameters</a:t>
            </a:r>
            <a:endParaRPr lang="en-IN" dirty="0">
              <a:latin typeface="Bell MT" panose="02020503060305020303" pitchFamily="18" charset="0"/>
            </a:endParaRPr>
          </a:p>
          <a:p>
            <a:pPr marL="285750" indent="-285750">
              <a:buFont typeface="Arial" panose="020B0604020202020204" pitchFamily="34" charset="0"/>
              <a:buChar char="•"/>
            </a:pPr>
            <a:r>
              <a:rPr lang="en-IN" sz="1400" b="1" dirty="0" err="1">
                <a:latin typeface="Bell MT" panose="02020503060305020303" pitchFamily="18" charset="0"/>
              </a:rPr>
              <a:t>random_state</a:t>
            </a:r>
            <a:r>
              <a:rPr lang="en-IN" sz="1400" b="1" dirty="0">
                <a:latin typeface="Bell MT" panose="02020503060305020303" pitchFamily="18" charset="0"/>
              </a:rPr>
              <a:t> = 42</a:t>
            </a:r>
          </a:p>
          <a:p>
            <a:pPr marL="285750" indent="-285750">
              <a:buFont typeface="Arial" panose="020B0604020202020204" pitchFamily="34" charset="0"/>
              <a:buChar char="•"/>
            </a:pPr>
            <a:r>
              <a:rPr lang="en-IN" sz="1400" b="1" dirty="0" err="1">
                <a:latin typeface="Bell MT" panose="02020503060305020303" pitchFamily="18" charset="0"/>
              </a:rPr>
              <a:t>n_jobs</a:t>
            </a:r>
            <a:r>
              <a:rPr lang="en-IN" sz="1400" b="1" dirty="0">
                <a:latin typeface="Bell MT" panose="02020503060305020303" pitchFamily="18" charset="0"/>
              </a:rPr>
              <a:t> = 2 </a:t>
            </a:r>
            <a:r>
              <a:rPr lang="en-IN" sz="1400" dirty="0">
                <a:latin typeface="Bell MT" panose="02020503060305020303" pitchFamily="18" charset="0"/>
              </a:rPr>
              <a:t>(parallelism for computation)</a:t>
            </a:r>
          </a:p>
          <a:p>
            <a:pPr marL="285750" indent="-285750">
              <a:buFont typeface="Arial" panose="020B0604020202020204" pitchFamily="34" charset="0"/>
              <a:buChar char="•"/>
            </a:pPr>
            <a:r>
              <a:rPr lang="en-IN" sz="1400" b="1" dirty="0">
                <a:latin typeface="Bell MT" panose="02020503060305020303" pitchFamily="18" charset="0"/>
              </a:rPr>
              <a:t>Notes: </a:t>
            </a:r>
            <a:r>
              <a:rPr lang="en-IN" sz="1400" b="1" dirty="0" err="1">
                <a:latin typeface="Bell MT" panose="02020503060305020303" pitchFamily="18" charset="0"/>
              </a:rPr>
              <a:t>MultiOutputRegressor</a:t>
            </a:r>
            <a:r>
              <a:rPr lang="en-IN" sz="1400" b="1" dirty="0">
                <a:latin typeface="Bell MT" panose="02020503060305020303" pitchFamily="18" charset="0"/>
              </a:rPr>
              <a:t> itself supports </a:t>
            </a:r>
            <a:r>
              <a:rPr lang="en-IN" sz="1400" b="1" dirty="0" err="1">
                <a:latin typeface="Bell MT" panose="02020503060305020303" pitchFamily="18" charset="0"/>
              </a:rPr>
              <a:t>n_jobs</a:t>
            </a:r>
            <a:r>
              <a:rPr lang="en-IN" sz="1400" b="1" dirty="0">
                <a:latin typeface="Bell MT" panose="02020503060305020303" pitchFamily="18" charset="0"/>
              </a:rPr>
              <a:t> for parallel fitting across targets; setting </a:t>
            </a:r>
            <a:r>
              <a:rPr lang="en-IN" sz="1400" b="1" dirty="0" err="1">
                <a:latin typeface="Bell MT" panose="02020503060305020303" pitchFamily="18" charset="0"/>
              </a:rPr>
              <a:t>n_jobs</a:t>
            </a:r>
            <a:r>
              <a:rPr lang="en-IN" sz="1400" b="1" dirty="0">
                <a:latin typeface="Bell MT" panose="02020503060305020303" pitchFamily="18" charset="0"/>
              </a:rPr>
              <a:t>=-1 there could further speed training.</a:t>
            </a:r>
          </a:p>
          <a:p>
            <a:endParaRPr lang="en-IN" sz="1400" b="1" dirty="0">
              <a:latin typeface="Bell MT" panose="02020503060305020303" pitchFamily="18" charset="0"/>
            </a:endParaRPr>
          </a:p>
          <a:p>
            <a:r>
              <a:rPr lang="en-US" altLang="en-US" b="1" dirty="0">
                <a:latin typeface="Bell MT" panose="02020503060305020303" pitchFamily="18" charset="0"/>
              </a:rPr>
              <a:t>5.5 Results :</a:t>
            </a:r>
          </a:p>
          <a:p>
            <a:r>
              <a:rPr lang="en-US" altLang="en-US" sz="1400" dirty="0">
                <a:latin typeface="Bell MT" panose="02020503060305020303" pitchFamily="18" charset="0"/>
              </a:rPr>
              <a:t>MAE: 1.73 °C </a:t>
            </a:r>
          </a:p>
          <a:p>
            <a:r>
              <a:rPr lang="en-US" altLang="en-US" sz="1400" dirty="0">
                <a:latin typeface="Bell MT" panose="02020503060305020303" pitchFamily="18" charset="0"/>
              </a:rPr>
              <a:t>MSE: 8.88 </a:t>
            </a:r>
          </a:p>
          <a:p>
            <a:r>
              <a:rPr lang="en-US" altLang="en-US" sz="1400" dirty="0">
                <a:latin typeface="Bell MT" panose="02020503060305020303" pitchFamily="18" charset="0"/>
              </a:rPr>
              <a:t>RMSE: 2.98 °C </a:t>
            </a:r>
          </a:p>
          <a:p>
            <a:r>
              <a:rPr lang="en-US" altLang="en-US" sz="1400" dirty="0">
                <a:latin typeface="Bell MT" panose="02020503060305020303" pitchFamily="18" charset="0"/>
              </a:rPr>
              <a:t>R² Score: 0.76 </a:t>
            </a:r>
          </a:p>
        </p:txBody>
      </p:sp>
      <p:pic>
        <p:nvPicPr>
          <p:cNvPr id="8" name="Picture 7">
            <a:extLst>
              <a:ext uri="{FF2B5EF4-FFF2-40B4-BE49-F238E27FC236}">
                <a16:creationId xmlns:a16="http://schemas.microsoft.com/office/drawing/2014/main" id="{D08F5B0A-48E3-9FD4-874B-717E070BA5D6}"/>
              </a:ext>
            </a:extLst>
          </p:cNvPr>
          <p:cNvPicPr>
            <a:picLocks noChangeAspect="1"/>
          </p:cNvPicPr>
          <p:nvPr/>
        </p:nvPicPr>
        <p:blipFill>
          <a:blip r:embed="rId2"/>
          <a:stretch>
            <a:fillRect/>
          </a:stretch>
        </p:blipFill>
        <p:spPr>
          <a:xfrm>
            <a:off x="315256" y="6415823"/>
            <a:ext cx="6158907" cy="2511987"/>
          </a:xfrm>
          <a:prstGeom prst="rect">
            <a:avLst/>
          </a:prstGeom>
        </p:spPr>
      </p:pic>
    </p:spTree>
    <p:extLst>
      <p:ext uri="{BB962C8B-B14F-4D97-AF65-F5344CB8AC3E}">
        <p14:creationId xmlns:p14="http://schemas.microsoft.com/office/powerpoint/2010/main" val="701852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DF21D-8DAE-5C7B-FE11-B5841A7EC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0802F0-3C95-68FC-2945-71B3B830CA26}"/>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2687E5D9-CF45-4BE4-924E-6C8867DC8C7C}"/>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3" name="Rectangle 1">
            <a:extLst>
              <a:ext uri="{FF2B5EF4-FFF2-40B4-BE49-F238E27FC236}">
                <a16:creationId xmlns:a16="http://schemas.microsoft.com/office/drawing/2014/main" id="{14E20556-83C8-AFFF-8FAE-580331DC9031}"/>
              </a:ext>
            </a:extLst>
          </p:cNvPr>
          <p:cNvSpPr>
            <a:spLocks noChangeArrowheads="1"/>
          </p:cNvSpPr>
          <p:nvPr/>
        </p:nvSpPr>
        <p:spPr bwMode="auto">
          <a:xfrm>
            <a:off x="246677" y="915618"/>
            <a:ext cx="6364646" cy="861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IN" sz="2400" b="1" dirty="0">
                <a:latin typeface="Bell MT" panose="02020503060305020303" pitchFamily="18" charset="0"/>
              </a:rPr>
              <a:t>6. Multilayer Perceptron Regressor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b="1" dirty="0">
              <a:latin typeface="Bell MT" panose="020205030603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Bell MT" panose="02020503060305020303" pitchFamily="18" charset="0"/>
              </a:rPr>
              <a:t>6.1</a:t>
            </a:r>
            <a:r>
              <a:rPr kumimoji="0" lang="en-US" altLang="en-US" b="1" i="0" u="none" strike="noStrike" cap="none" normalizeH="0" baseline="0" dirty="0">
                <a:ln>
                  <a:noFill/>
                </a:ln>
                <a:solidFill>
                  <a:schemeClr val="tx1"/>
                </a:solidFill>
                <a:effectLst/>
                <a:latin typeface="Bell MT" panose="02020503060305020303" pitchFamily="18" charset="0"/>
              </a:rPr>
              <a:t> Introduction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Bell MT" panose="02020503060305020303" pitchFamily="18" charset="0"/>
              </a:rPr>
              <a:t>This report presents an analysis of a Multi-layer Perceptron (MLP) regression model implemented for weather temperature prediction. The study focuses on predicting future minimum and maximum temperatures using historical weather data through a neural network-based approach. The implementation utilizes scikit-</a:t>
            </a:r>
            <a:r>
              <a:rPr kumimoji="0" lang="en-US" altLang="en-US" sz="1400" b="0" i="0" u="none" strike="noStrike" cap="none" normalizeH="0" baseline="0" dirty="0" err="1">
                <a:ln>
                  <a:noFill/>
                </a:ln>
                <a:solidFill>
                  <a:schemeClr val="tx1"/>
                </a:solidFill>
                <a:effectLst/>
                <a:latin typeface="Bell MT" panose="02020503060305020303" pitchFamily="18" charset="0"/>
              </a:rPr>
              <a:t>learn's</a:t>
            </a:r>
            <a:r>
              <a:rPr kumimoji="0" lang="en-US" altLang="en-US" sz="1400" b="0" i="0" u="none" strike="noStrike" cap="none" normalizeH="0" baseline="0" dirty="0">
                <a:ln>
                  <a:noFill/>
                </a:ln>
                <a:solidFill>
                  <a:schemeClr val="tx1"/>
                </a:solidFill>
                <a:effectLst/>
                <a:latin typeface="Bell MT" panose="02020503060305020303" pitchFamily="18" charset="0"/>
              </a:rPr>
              <a:t> </a:t>
            </a:r>
            <a:r>
              <a:rPr kumimoji="0" lang="en-US" altLang="en-US" sz="1400" b="0" i="0" u="none" strike="noStrike" cap="none" normalizeH="0" baseline="0" dirty="0" err="1">
                <a:ln>
                  <a:noFill/>
                </a:ln>
                <a:solidFill>
                  <a:schemeClr val="tx1"/>
                </a:solidFill>
                <a:effectLst/>
                <a:latin typeface="Bell MT" panose="02020503060305020303" pitchFamily="18" charset="0"/>
              </a:rPr>
              <a:t>MLPRegressor</a:t>
            </a:r>
            <a:r>
              <a:rPr kumimoji="0" lang="en-US" altLang="en-US" sz="1400" b="0" i="0" u="none" strike="noStrike" cap="none" normalizeH="0" baseline="0" dirty="0">
                <a:ln>
                  <a:noFill/>
                </a:ln>
                <a:solidFill>
                  <a:schemeClr val="tx1"/>
                </a:solidFill>
                <a:effectLst/>
                <a:latin typeface="Bell MT" panose="02020503060305020303" pitchFamily="18" charset="0"/>
              </a:rPr>
              <a:t> wrapped in a </a:t>
            </a:r>
            <a:r>
              <a:rPr kumimoji="0" lang="en-US" altLang="en-US" sz="1400" b="0" i="0" u="none" strike="noStrike" cap="none" normalizeH="0" baseline="0" dirty="0" err="1">
                <a:ln>
                  <a:noFill/>
                </a:ln>
                <a:solidFill>
                  <a:schemeClr val="tx1"/>
                </a:solidFill>
                <a:effectLst/>
                <a:latin typeface="Bell MT" panose="02020503060305020303" pitchFamily="18" charset="0"/>
              </a:rPr>
              <a:t>MultiOutputRegressor</a:t>
            </a:r>
            <a:r>
              <a:rPr kumimoji="0" lang="en-US" altLang="en-US" sz="1400" b="0" i="0" u="none" strike="noStrike" cap="none" normalizeH="0" baseline="0" dirty="0">
                <a:ln>
                  <a:noFill/>
                </a:ln>
                <a:solidFill>
                  <a:schemeClr val="tx1"/>
                </a:solidFill>
                <a:effectLst/>
                <a:latin typeface="Bell MT" panose="02020503060305020303" pitchFamily="18" charset="0"/>
              </a:rPr>
              <a:t> to handle the multi-target prediction task.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Bell MT" panose="020205030603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Bell MT" panose="02020503060305020303" pitchFamily="18" charset="0"/>
              </a:rPr>
              <a:t>6.2 </a:t>
            </a:r>
            <a:r>
              <a:rPr kumimoji="0" lang="en-US" altLang="en-US" b="1" i="0" u="none" strike="noStrike" cap="none" normalizeH="0" baseline="0" dirty="0">
                <a:ln>
                  <a:noFill/>
                </a:ln>
                <a:solidFill>
                  <a:schemeClr val="tx1"/>
                </a:solidFill>
                <a:effectLst/>
                <a:latin typeface="Bell MT" panose="02020503060305020303" pitchFamily="18" charset="0"/>
              </a:rPr>
              <a:t>Objective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Bell MT" panose="02020503060305020303" pitchFamily="18" charset="0"/>
              </a:rPr>
              <a:t>The primary objective of this analysis is to develop and evaluate a neural network-based regression model capable of predicting both minimum and maximum temperatures for future time periods. The model aims to: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Bell MT" panose="02020503060305020303" pitchFamily="18" charset="0"/>
              </a:rPr>
              <a:t>Predict </a:t>
            </a:r>
            <a:r>
              <a:rPr kumimoji="0" lang="en-US" altLang="en-US" sz="1400" b="0" i="0" u="none" strike="noStrike" cap="none" normalizeH="0" baseline="0" dirty="0" err="1">
                <a:ln>
                  <a:noFill/>
                </a:ln>
                <a:solidFill>
                  <a:schemeClr val="tx1"/>
                </a:solidFill>
                <a:effectLst/>
                <a:latin typeface="Bell MT" panose="02020503060305020303" pitchFamily="18" charset="0"/>
              </a:rPr>
              <a:t>Next_Min</a:t>
            </a:r>
            <a:r>
              <a:rPr kumimoji="0" lang="en-US" altLang="en-US" sz="1400" b="0" i="0" u="none" strike="noStrike" cap="none" normalizeH="0" baseline="0" dirty="0">
                <a:ln>
                  <a:noFill/>
                </a:ln>
                <a:solidFill>
                  <a:schemeClr val="tx1"/>
                </a:solidFill>
                <a:effectLst/>
                <a:latin typeface="Bell MT" panose="02020503060305020303" pitchFamily="18" charset="0"/>
              </a:rPr>
              <a:t> and </a:t>
            </a:r>
            <a:r>
              <a:rPr kumimoji="0" lang="en-US" altLang="en-US" sz="1400" b="0" i="0" u="none" strike="noStrike" cap="none" normalizeH="0" baseline="0" dirty="0" err="1">
                <a:ln>
                  <a:noFill/>
                </a:ln>
                <a:solidFill>
                  <a:schemeClr val="tx1"/>
                </a:solidFill>
                <a:effectLst/>
                <a:latin typeface="Bell MT" panose="02020503060305020303" pitchFamily="18" charset="0"/>
              </a:rPr>
              <a:t>Next_Max</a:t>
            </a:r>
            <a:r>
              <a:rPr kumimoji="0" lang="en-US" altLang="en-US" sz="1400" b="0" i="0" u="none" strike="noStrike" cap="none" normalizeH="0" baseline="0" dirty="0">
                <a:ln>
                  <a:noFill/>
                </a:ln>
                <a:solidFill>
                  <a:schemeClr val="tx1"/>
                </a:solidFill>
                <a:effectLst/>
                <a:latin typeface="Bell MT" panose="02020503060305020303" pitchFamily="18" charset="0"/>
              </a:rPr>
              <a:t> temperature values simultaneously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Bell MT" panose="02020503060305020303" pitchFamily="18" charset="0"/>
              </a:rPr>
              <a:t>Evaluate the performance of MLP regression for multi-output weather forecasting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Bell MT" panose="02020503060305020303" pitchFamily="18" charset="0"/>
              </a:rPr>
              <a:t>Assess the accuracy and reliability of neural network predictions through various evaluation metrics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dirty="0">
              <a:latin typeface="Bell MT" panose="02020503060305020303" pitchFamily="18" charset="0"/>
            </a:endParaRPr>
          </a:p>
          <a:p>
            <a:r>
              <a:rPr lang="en-IN" b="1" dirty="0">
                <a:latin typeface="Bell MT" panose="02020503060305020303" pitchFamily="18" charset="0"/>
              </a:rPr>
              <a:t>6.3 Libraries &amp; Modules Used</a:t>
            </a:r>
          </a:p>
          <a:p>
            <a:r>
              <a:rPr lang="en-IN" sz="1400" dirty="0">
                <a:latin typeface="Bell MT" panose="02020503060305020303" pitchFamily="18" charset="0"/>
              </a:rPr>
              <a:t>The implementation utilizes the following Python libraries and modules:</a:t>
            </a:r>
          </a:p>
          <a:p>
            <a:pPr marL="285750" indent="-285750">
              <a:buFont typeface="Arial" panose="020B0604020202020204" pitchFamily="34" charset="0"/>
              <a:buChar char="•"/>
            </a:pPr>
            <a:r>
              <a:rPr lang="en-IN" sz="1400" b="1" dirty="0">
                <a:latin typeface="Bell MT" panose="02020503060305020303" pitchFamily="18" charset="0"/>
              </a:rPr>
              <a:t>pandas</a:t>
            </a:r>
            <a:r>
              <a:rPr lang="en-IN" sz="1400" dirty="0">
                <a:latin typeface="Bell MT" panose="02020503060305020303" pitchFamily="18" charset="0"/>
              </a:rPr>
              <a:t>: Data manipulation and analysis, used for loading and handling the weather dataset</a:t>
            </a:r>
          </a:p>
          <a:p>
            <a:pPr marL="285750" indent="-285750">
              <a:buFont typeface="Arial" panose="020B0604020202020204" pitchFamily="34" charset="0"/>
              <a:buChar char="•"/>
            </a:pPr>
            <a:r>
              <a:rPr lang="en-IN" sz="1400" b="1" dirty="0">
                <a:latin typeface="Bell MT" panose="02020503060305020303" pitchFamily="18" charset="0"/>
              </a:rPr>
              <a:t>seaborn</a:t>
            </a:r>
            <a:r>
              <a:rPr lang="en-IN" sz="1400" dirty="0">
                <a:latin typeface="Bell MT" panose="02020503060305020303" pitchFamily="18" charset="0"/>
              </a:rPr>
              <a:t>: Statistical data visualization, employed for creating error distribution plots</a:t>
            </a:r>
          </a:p>
          <a:p>
            <a:pPr marL="285750" indent="-285750">
              <a:buFont typeface="Arial" panose="020B0604020202020204" pitchFamily="34" charset="0"/>
              <a:buChar char="•"/>
            </a:pPr>
            <a:r>
              <a:rPr lang="en-IN" sz="1400" b="1" dirty="0" err="1">
                <a:latin typeface="Bell MT" panose="02020503060305020303" pitchFamily="18" charset="0"/>
              </a:rPr>
              <a:t>numpy</a:t>
            </a:r>
            <a:r>
              <a:rPr lang="en-IN" sz="1400" dirty="0">
                <a:latin typeface="Bell MT" panose="02020503060305020303" pitchFamily="18" charset="0"/>
              </a:rPr>
              <a:t>: Numerical computing, used for mathematical operations and array handling</a:t>
            </a:r>
          </a:p>
          <a:p>
            <a:pPr marL="285750" indent="-285750">
              <a:buFont typeface="Arial" panose="020B0604020202020204" pitchFamily="34" charset="0"/>
              <a:buChar char="•"/>
            </a:pPr>
            <a:r>
              <a:rPr lang="en-IN" sz="1400" b="1" dirty="0" err="1">
                <a:latin typeface="Bell MT" panose="02020503060305020303" pitchFamily="18" charset="0"/>
              </a:rPr>
              <a:t>matplotlib.pyplot</a:t>
            </a:r>
            <a:r>
              <a:rPr lang="en-IN" sz="1400" dirty="0">
                <a:latin typeface="Bell MT" panose="02020503060305020303" pitchFamily="18" charset="0"/>
              </a:rPr>
              <a:t>: Data visualization, used for creating prediction comparison plots</a:t>
            </a:r>
          </a:p>
          <a:p>
            <a:pPr marL="285750" indent="-285750">
              <a:buFont typeface="Arial" panose="020B0604020202020204" pitchFamily="34" charset="0"/>
              <a:buChar char="•"/>
            </a:pPr>
            <a:r>
              <a:rPr lang="en-IN" sz="1400" b="1" dirty="0" err="1">
                <a:latin typeface="Bell MT" panose="02020503060305020303" pitchFamily="18" charset="0"/>
              </a:rPr>
              <a:t>sklearn.metrics</a:t>
            </a:r>
            <a:r>
              <a:rPr lang="en-IN" sz="1400" dirty="0">
                <a:latin typeface="Bell MT" panose="02020503060305020303" pitchFamily="18" charset="0"/>
              </a:rPr>
              <a:t>: Performance evaluation metrics (MAE, MSE, R² score)</a:t>
            </a:r>
          </a:p>
          <a:p>
            <a:pPr marL="285750" indent="-285750">
              <a:buFont typeface="Arial" panose="020B0604020202020204" pitchFamily="34" charset="0"/>
              <a:buChar char="•"/>
            </a:pPr>
            <a:r>
              <a:rPr lang="en-IN" sz="1400" b="1" dirty="0" err="1">
                <a:latin typeface="Bell MT" panose="02020503060305020303" pitchFamily="18" charset="0"/>
              </a:rPr>
              <a:t>sklearn.model_selection</a:t>
            </a:r>
            <a:r>
              <a:rPr lang="en-IN" sz="1400" dirty="0">
                <a:latin typeface="Bell MT" panose="02020503060305020303" pitchFamily="18" charset="0"/>
              </a:rPr>
              <a:t>: Data splitting functionality (</a:t>
            </a:r>
            <a:r>
              <a:rPr lang="en-IN" sz="1400" dirty="0" err="1">
                <a:latin typeface="Bell MT" panose="02020503060305020303" pitchFamily="18" charset="0"/>
              </a:rPr>
              <a:t>train_test_split</a:t>
            </a:r>
            <a:r>
              <a:rPr lang="en-IN" sz="1400" dirty="0">
                <a:latin typeface="Bell MT" panose="02020503060305020303" pitchFamily="18" charset="0"/>
              </a:rPr>
              <a:t>)</a:t>
            </a:r>
          </a:p>
          <a:p>
            <a:pPr marL="285750" indent="-285750">
              <a:buFont typeface="Arial" panose="020B0604020202020204" pitchFamily="34" charset="0"/>
              <a:buChar char="•"/>
            </a:pPr>
            <a:r>
              <a:rPr lang="en-IN" sz="1400" b="1" dirty="0" err="1">
                <a:latin typeface="Bell MT" panose="02020503060305020303" pitchFamily="18" charset="0"/>
              </a:rPr>
              <a:t>sklearn.neural_network</a:t>
            </a:r>
            <a:r>
              <a:rPr lang="en-IN" sz="1400" dirty="0">
                <a:latin typeface="Bell MT" panose="02020503060305020303" pitchFamily="18" charset="0"/>
              </a:rPr>
              <a:t>: </a:t>
            </a:r>
            <a:r>
              <a:rPr lang="en-IN" sz="1400" dirty="0" err="1">
                <a:latin typeface="Bell MT" panose="02020503060305020303" pitchFamily="18" charset="0"/>
              </a:rPr>
              <a:t>MLPRegressor</a:t>
            </a:r>
            <a:r>
              <a:rPr lang="en-IN" sz="1400" dirty="0">
                <a:latin typeface="Bell MT" panose="02020503060305020303" pitchFamily="18" charset="0"/>
              </a:rPr>
              <a:t> implementation for neural network regression</a:t>
            </a:r>
          </a:p>
          <a:p>
            <a:pPr marL="285750" indent="-285750">
              <a:buFont typeface="Arial" panose="020B0604020202020204" pitchFamily="34" charset="0"/>
              <a:buChar char="•"/>
            </a:pPr>
            <a:r>
              <a:rPr lang="en-IN" sz="1400" b="1" dirty="0" err="1">
                <a:latin typeface="Bell MT" panose="02020503060305020303" pitchFamily="18" charset="0"/>
              </a:rPr>
              <a:t>sklearn.multioutput</a:t>
            </a:r>
            <a:r>
              <a:rPr lang="en-IN" sz="1400" dirty="0">
                <a:latin typeface="Bell MT" panose="02020503060305020303" pitchFamily="18" charset="0"/>
              </a:rPr>
              <a:t>: </a:t>
            </a:r>
            <a:r>
              <a:rPr lang="en-IN" sz="1400" dirty="0" err="1">
                <a:latin typeface="Bell MT" panose="02020503060305020303" pitchFamily="18" charset="0"/>
              </a:rPr>
              <a:t>MultiOutputRegressor</a:t>
            </a:r>
            <a:r>
              <a:rPr lang="en-IN" sz="1400" dirty="0">
                <a:latin typeface="Bell MT" panose="02020503060305020303" pitchFamily="18" charset="0"/>
              </a:rPr>
              <a:t> wrapper for multi-target regression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Bell MT" panose="020205030603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Bell MT" panose="02020503060305020303" pitchFamily="18" charset="0"/>
            </a:endParaRPr>
          </a:p>
        </p:txBody>
      </p:sp>
    </p:spTree>
    <p:extLst>
      <p:ext uri="{BB962C8B-B14F-4D97-AF65-F5344CB8AC3E}">
        <p14:creationId xmlns:p14="http://schemas.microsoft.com/office/powerpoint/2010/main" val="2887846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CB5C-C1DB-9C64-EB5C-FDA5B9D9E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1695D3-23DA-086A-2588-481D7D1A5B1D}"/>
              </a:ext>
            </a:extLst>
          </p:cNvPr>
          <p:cNvSpPr>
            <a:spLocks noGrp="1"/>
          </p:cNvSpPr>
          <p:nvPr>
            <p:ph type="title"/>
          </p:nvPr>
        </p:nvSpPr>
        <p:spPr>
          <a:xfrm>
            <a:off x="235744" y="207365"/>
            <a:ext cx="6386512" cy="615595"/>
          </a:xfrm>
        </p:spPr>
        <p:txBody>
          <a:bodyPr/>
          <a:lstStyle/>
          <a:p>
            <a:r>
              <a:rPr lang="en-IN" b="1" dirty="0">
                <a:latin typeface="Bodoni MT" panose="02070603080606020203" pitchFamily="18" charset="0"/>
              </a:rPr>
              <a:t>1. Data Preprocessing</a:t>
            </a:r>
            <a:endParaRPr lang="en-IN" b="1" dirty="0"/>
          </a:p>
        </p:txBody>
      </p:sp>
      <p:cxnSp>
        <p:nvCxnSpPr>
          <p:cNvPr id="3" name="Straight Connector 2">
            <a:extLst>
              <a:ext uri="{FF2B5EF4-FFF2-40B4-BE49-F238E27FC236}">
                <a16:creationId xmlns:a16="http://schemas.microsoft.com/office/drawing/2014/main" id="{16C66513-8587-D3F8-01D7-51C9CC54BA3B}"/>
              </a:ext>
            </a:extLst>
          </p:cNvPr>
          <p:cNvCxnSpPr/>
          <p:nvPr/>
        </p:nvCxnSpPr>
        <p:spPr>
          <a:xfrm>
            <a:off x="315257" y="701040"/>
            <a:ext cx="6227486"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531CAA39-2132-0F81-18B5-D759FDB24AD2}"/>
              </a:ext>
            </a:extLst>
          </p:cNvPr>
          <p:cNvSpPr txBox="1"/>
          <p:nvPr/>
        </p:nvSpPr>
        <p:spPr>
          <a:xfrm>
            <a:off x="235744" y="822960"/>
            <a:ext cx="6227486" cy="6401753"/>
          </a:xfrm>
          <a:prstGeom prst="rect">
            <a:avLst/>
          </a:prstGeom>
          <a:noFill/>
        </p:spPr>
        <p:txBody>
          <a:bodyPr wrap="square">
            <a:spAutoFit/>
          </a:bodyPr>
          <a:lstStyle/>
          <a:p>
            <a:r>
              <a:rPr lang="en-US" b="1" dirty="0">
                <a:latin typeface="Bell MT" panose="02020503060305020303" pitchFamily="18" charset="0"/>
              </a:rPr>
              <a:t>STEP 5 : Convert into numeric values</a:t>
            </a:r>
          </a:p>
          <a:p>
            <a:endParaRPr lang="en-US" b="1" dirty="0">
              <a:latin typeface="Bell MT" panose="02020503060305020303" pitchFamily="18" charset="0"/>
            </a:endParaRPr>
          </a:p>
          <a:p>
            <a:pPr marL="285750" indent="-285750">
              <a:buFont typeface="Arial" panose="020B0604020202020204" pitchFamily="34" charset="0"/>
              <a:buChar char="•"/>
            </a:pPr>
            <a:r>
              <a:rPr lang="en-US" sz="1400" dirty="0">
                <a:latin typeface="Bell MT" panose="02020503060305020303" pitchFamily="18" charset="0"/>
              </a:rPr>
              <a:t>Conver all the data into numeric values since it’s type object we cannot do math in the data. </a:t>
            </a:r>
          </a:p>
          <a:p>
            <a:pPr marL="285750" indent="-285750">
              <a:buFont typeface="Arial" panose="020B0604020202020204" pitchFamily="34" charset="0"/>
              <a:buChar char="•"/>
            </a:pPr>
            <a:r>
              <a:rPr lang="en-US" sz="1400" dirty="0">
                <a:latin typeface="Bell MT" panose="02020503060305020303" pitchFamily="18" charset="0"/>
              </a:rPr>
              <a:t>weather['Max.'] = </a:t>
            </a:r>
            <a:r>
              <a:rPr lang="en-US" sz="1400" dirty="0" err="1">
                <a:latin typeface="Bell MT" panose="02020503060305020303" pitchFamily="18" charset="0"/>
              </a:rPr>
              <a:t>pd.to_numeric</a:t>
            </a:r>
            <a:r>
              <a:rPr lang="en-US" sz="1400" dirty="0">
                <a:latin typeface="Bell MT" panose="02020503060305020303" pitchFamily="18" charset="0"/>
              </a:rPr>
              <a:t>(weather['Max.'], errors='coerce’).</a:t>
            </a:r>
          </a:p>
          <a:p>
            <a:pPr marL="285750" indent="-285750">
              <a:buFont typeface="Arial" panose="020B0604020202020204" pitchFamily="34" charset="0"/>
              <a:buChar char="•"/>
            </a:pPr>
            <a:r>
              <a:rPr lang="en-US" sz="1400" dirty="0">
                <a:latin typeface="Bell MT" panose="02020503060305020303" pitchFamily="18" charset="0"/>
              </a:rPr>
              <a:t>Coerce here means it will convert into Null values if not convertible into numeric values.</a:t>
            </a:r>
          </a:p>
          <a:p>
            <a:pPr marL="285750" indent="-285750">
              <a:buFont typeface="Arial" panose="020B0604020202020204" pitchFamily="34" charset="0"/>
              <a:buChar char="•"/>
            </a:pPr>
            <a:r>
              <a:rPr lang="en-US" sz="1400" dirty="0">
                <a:latin typeface="Bell MT" panose="02020503060305020303" pitchFamily="18" charset="0"/>
              </a:rPr>
              <a:t>Do same function for all columns . </a:t>
            </a:r>
            <a:endParaRPr lang="en-US" sz="1400" b="1" dirty="0">
              <a:latin typeface="Bell MT" panose="02020503060305020303" pitchFamily="18" charset="0"/>
            </a:endParaRPr>
          </a:p>
          <a:p>
            <a:endParaRPr lang="en-IN" b="1" dirty="0">
              <a:latin typeface="Bell MT" panose="02020503060305020303" pitchFamily="18" charset="0"/>
            </a:endParaRPr>
          </a:p>
          <a:p>
            <a:r>
              <a:rPr lang="en-US" b="1" dirty="0">
                <a:latin typeface="Bell MT" panose="02020503060305020303" pitchFamily="18" charset="0"/>
              </a:rPr>
              <a:t>STEP 6 : Fill Median Values in place of Null Values</a:t>
            </a:r>
          </a:p>
          <a:p>
            <a:pPr marL="285750" indent="-285750">
              <a:buFont typeface="Arial" panose="020B0604020202020204" pitchFamily="34" charset="0"/>
              <a:buChar char="•"/>
            </a:pPr>
            <a:r>
              <a:rPr lang="en-US" sz="1400" dirty="0">
                <a:latin typeface="Bell MT" panose="02020503060305020303" pitchFamily="18" charset="0"/>
              </a:rPr>
              <a:t>Calculate Median for each table. </a:t>
            </a:r>
          </a:p>
          <a:p>
            <a:pPr marL="285750" indent="-285750">
              <a:buFont typeface="Arial" panose="020B0604020202020204" pitchFamily="34" charset="0"/>
              <a:buChar char="•"/>
            </a:pPr>
            <a:r>
              <a:rPr lang="en-US" sz="1400" dirty="0">
                <a:latin typeface="Bell MT" panose="02020503060305020303" pitchFamily="18" charset="0"/>
              </a:rPr>
              <a:t>Like this : </a:t>
            </a:r>
            <a:r>
              <a:rPr lang="en-US" sz="1400" dirty="0" err="1">
                <a:latin typeface="Bell MT" panose="02020503060305020303" pitchFamily="18" charset="0"/>
              </a:rPr>
              <a:t>median_Max</a:t>
            </a:r>
            <a:r>
              <a:rPr lang="en-US" sz="1400" dirty="0">
                <a:latin typeface="Bell MT" panose="02020503060305020303" pitchFamily="18" charset="0"/>
              </a:rPr>
              <a:t> = weather['Max.'].median().</a:t>
            </a:r>
          </a:p>
          <a:p>
            <a:pPr marL="285750" indent="-285750">
              <a:buFont typeface="Arial" panose="020B0604020202020204" pitchFamily="34" charset="0"/>
              <a:buChar char="•"/>
            </a:pPr>
            <a:r>
              <a:rPr lang="en-US" sz="1400" dirty="0">
                <a:latin typeface="Bell MT" panose="02020503060305020303" pitchFamily="18" charset="0"/>
              </a:rPr>
              <a:t>&amp; then replace Null values with the respective Median value of that column. </a:t>
            </a:r>
          </a:p>
          <a:p>
            <a:pPr marL="285750" indent="-285750">
              <a:buFont typeface="Arial" panose="020B0604020202020204" pitchFamily="34" charset="0"/>
              <a:buChar char="•"/>
            </a:pPr>
            <a:r>
              <a:rPr lang="en-US" sz="1400" dirty="0">
                <a:latin typeface="Bell MT" panose="02020503060305020303" pitchFamily="18" charset="0"/>
              </a:rPr>
              <a:t>Like this : weather['Max.'] = weather['Max.'].</a:t>
            </a:r>
            <a:r>
              <a:rPr lang="en-US" sz="1400" dirty="0" err="1">
                <a:latin typeface="Bell MT" panose="02020503060305020303" pitchFamily="18" charset="0"/>
              </a:rPr>
              <a:t>fillna</a:t>
            </a:r>
            <a:r>
              <a:rPr lang="en-US" sz="1400" dirty="0">
                <a:latin typeface="Bell MT" panose="02020503060305020303" pitchFamily="18" charset="0"/>
              </a:rPr>
              <a:t>(</a:t>
            </a:r>
            <a:r>
              <a:rPr lang="en-US" sz="1400" dirty="0" err="1">
                <a:latin typeface="Bell MT" panose="02020503060305020303" pitchFamily="18" charset="0"/>
              </a:rPr>
              <a:t>median_Max</a:t>
            </a:r>
            <a:r>
              <a:rPr lang="en-US" sz="1400" dirty="0">
                <a:latin typeface="Bell MT" panose="02020503060305020303" pitchFamily="18" charset="0"/>
              </a:rPr>
              <a:t>) </a:t>
            </a:r>
          </a:p>
          <a:p>
            <a:pPr marL="285750" indent="-285750">
              <a:buFont typeface="Arial" panose="020B0604020202020204" pitchFamily="34" charset="0"/>
              <a:buChar char="•"/>
            </a:pPr>
            <a:endParaRPr lang="en-US" sz="1400" b="1" dirty="0">
              <a:latin typeface="Bell MT" panose="02020503060305020303" pitchFamily="18" charset="0"/>
            </a:endParaRPr>
          </a:p>
          <a:p>
            <a:r>
              <a:rPr lang="en-US" b="1" dirty="0">
                <a:latin typeface="Bell MT" panose="02020503060305020303" pitchFamily="18" charset="0"/>
              </a:rPr>
              <a:t>STEP 7 : Check for Null values ( If Any ) in the weather data </a:t>
            </a:r>
          </a:p>
          <a:p>
            <a:pPr marL="342900" indent="-342900">
              <a:buFont typeface="Arial" panose="020B0604020202020204" pitchFamily="34" charset="0"/>
              <a:buChar char="•"/>
            </a:pPr>
            <a:r>
              <a:rPr lang="en-US" sz="1400" dirty="0">
                <a:latin typeface="Bell MT" panose="02020503060305020303" pitchFamily="18" charset="0"/>
              </a:rPr>
              <a:t>Use </a:t>
            </a:r>
            <a:r>
              <a:rPr lang="en-US" sz="1400" dirty="0" err="1">
                <a:latin typeface="Bell MT" panose="02020503060305020303" pitchFamily="18" charset="0"/>
              </a:rPr>
              <a:t>isnull</a:t>
            </a:r>
            <a:r>
              <a:rPr lang="en-US" sz="1400" dirty="0">
                <a:latin typeface="Bell MT" panose="02020503060305020303" pitchFamily="18" charset="0"/>
              </a:rPr>
              <a:t>() &amp; sum() function to see the </a:t>
            </a:r>
            <a:r>
              <a:rPr lang="en-US" sz="1400" dirty="0" err="1">
                <a:latin typeface="Bell MT" panose="02020503060305020303" pitchFamily="18" charset="0"/>
              </a:rPr>
              <a:t>the</a:t>
            </a:r>
            <a:r>
              <a:rPr lang="en-US" sz="1400" dirty="0">
                <a:latin typeface="Bell MT" panose="02020503060305020303" pitchFamily="18" charset="0"/>
              </a:rPr>
              <a:t> column wise Null values . </a:t>
            </a:r>
          </a:p>
          <a:p>
            <a:pPr marL="342900" indent="-342900">
              <a:buAutoNum type="arabicPeriod"/>
            </a:pPr>
            <a:endParaRPr lang="en-US" sz="1400" b="1" dirty="0">
              <a:latin typeface="Bell MT" panose="02020503060305020303" pitchFamily="18" charset="0"/>
            </a:endParaRPr>
          </a:p>
          <a:p>
            <a:r>
              <a:rPr lang="en-US" b="1" dirty="0">
                <a:latin typeface="Bell MT" panose="02020503060305020303" pitchFamily="18" charset="0"/>
              </a:rPr>
              <a:t>STEP 8 : Export the clean data into a csv file</a:t>
            </a:r>
          </a:p>
          <a:p>
            <a:pPr marL="285750" indent="-285750">
              <a:buFont typeface="Arial" panose="020B0604020202020204" pitchFamily="34" charset="0"/>
              <a:buChar char="•"/>
            </a:pPr>
            <a:r>
              <a:rPr lang="en-US" sz="1400" dirty="0">
                <a:latin typeface="Bell MT" panose="02020503060305020303" pitchFamily="18" charset="0"/>
              </a:rPr>
              <a:t>To export the data into csv format use .</a:t>
            </a:r>
            <a:r>
              <a:rPr lang="en-US" sz="1400" dirty="0" err="1">
                <a:latin typeface="Bell MT" panose="02020503060305020303" pitchFamily="18" charset="0"/>
              </a:rPr>
              <a:t>to_csv</a:t>
            </a:r>
            <a:r>
              <a:rPr lang="en-US" sz="1400" dirty="0">
                <a:latin typeface="Bell MT" panose="02020503060305020303" pitchFamily="18" charset="0"/>
              </a:rPr>
              <a:t>() function.</a:t>
            </a:r>
          </a:p>
          <a:p>
            <a:pPr marL="285750" indent="-285750">
              <a:buFont typeface="Arial" panose="020B0604020202020204" pitchFamily="34" charset="0"/>
              <a:buChar char="•"/>
            </a:pPr>
            <a:r>
              <a:rPr lang="en-US" sz="1400" dirty="0" err="1">
                <a:latin typeface="Bell MT" panose="02020503060305020303" pitchFamily="18" charset="0"/>
              </a:rPr>
              <a:t>weather.to_csv</a:t>
            </a:r>
            <a:r>
              <a:rPr lang="en-US" sz="1400" dirty="0">
                <a:latin typeface="Bell MT" panose="02020503060305020303" pitchFamily="18" charset="0"/>
              </a:rPr>
              <a:t>('weather_clean_dataSet.csv', index=False) </a:t>
            </a:r>
          </a:p>
          <a:p>
            <a:pPr marL="285750" indent="-285750">
              <a:buFont typeface="Arial" panose="020B0604020202020204" pitchFamily="34" charset="0"/>
              <a:buChar char="•"/>
            </a:pPr>
            <a:endParaRPr lang="en-US" sz="1400" b="1" dirty="0">
              <a:latin typeface="Bell MT" panose="02020503060305020303" pitchFamily="18" charset="0"/>
            </a:endParaRPr>
          </a:p>
          <a:p>
            <a:r>
              <a:rPr lang="en-US" b="1" dirty="0">
                <a:latin typeface="Bell MT" panose="02020503060305020303" pitchFamily="18" charset="0"/>
              </a:rPr>
              <a:t>STEP 9 : Split Train &amp; Test data </a:t>
            </a:r>
          </a:p>
          <a:p>
            <a:pPr marL="285750" indent="-285750">
              <a:buFont typeface="Arial" panose="020B0604020202020204" pitchFamily="34" charset="0"/>
              <a:buChar char="•"/>
            </a:pPr>
            <a:r>
              <a:rPr lang="en-US" sz="1400" dirty="0">
                <a:latin typeface="Bell MT" panose="02020503060305020303" pitchFamily="18" charset="0"/>
              </a:rPr>
              <a:t>Remove columns Year &amp; Date since they are not features of the data.</a:t>
            </a:r>
          </a:p>
          <a:p>
            <a:pPr marL="285750" indent="-285750">
              <a:buFont typeface="Arial" panose="020B0604020202020204" pitchFamily="34" charset="0"/>
              <a:buChar char="•"/>
            </a:pPr>
            <a:r>
              <a:rPr lang="en-US" sz="1400" dirty="0">
                <a:latin typeface="Bell MT" panose="02020503060305020303" pitchFamily="18" charset="0"/>
              </a:rPr>
              <a:t>Choose a large portion of dataset to train model &amp; small portion to test the model.</a:t>
            </a:r>
            <a:endParaRPr lang="en-IN" sz="1400" b="1" dirty="0">
              <a:latin typeface="Bell MT" panose="02020503060305020303" pitchFamily="18" charset="0"/>
            </a:endParaRPr>
          </a:p>
        </p:txBody>
      </p:sp>
    </p:spTree>
    <p:extLst>
      <p:ext uri="{BB962C8B-B14F-4D97-AF65-F5344CB8AC3E}">
        <p14:creationId xmlns:p14="http://schemas.microsoft.com/office/powerpoint/2010/main" val="1348742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8F8AA-596E-16EC-9DC5-73CBEA528A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98EB56-CEC8-83CF-DDC1-E4EBF4C257E1}"/>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2682ABD2-EFA7-0030-A8E4-C2084F4D0289}"/>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170E4D36-1B8F-D2A2-8897-163BAF0FD665}"/>
              </a:ext>
            </a:extLst>
          </p:cNvPr>
          <p:cNvSpPr txBox="1"/>
          <p:nvPr/>
        </p:nvSpPr>
        <p:spPr>
          <a:xfrm>
            <a:off x="246677" y="905457"/>
            <a:ext cx="6296066" cy="8494633"/>
          </a:xfrm>
          <a:prstGeom prst="rect">
            <a:avLst/>
          </a:prstGeom>
          <a:noFill/>
        </p:spPr>
        <p:txBody>
          <a:bodyPr wrap="square">
            <a:spAutoFit/>
          </a:bodyPr>
          <a:lstStyle/>
          <a:p>
            <a:pPr>
              <a:buNone/>
            </a:pPr>
            <a:r>
              <a:rPr lang="en-US" b="1" dirty="0">
                <a:latin typeface="Bell MT" panose="02020503060305020303" pitchFamily="18" charset="0"/>
              </a:rPr>
              <a:t>6.4 Scope and Limitations</a:t>
            </a:r>
          </a:p>
          <a:p>
            <a:pPr>
              <a:buNone/>
            </a:pPr>
            <a:r>
              <a:rPr lang="en-US" b="1" dirty="0">
                <a:latin typeface="Bell MT" panose="02020503060305020303" pitchFamily="18" charset="0"/>
              </a:rPr>
              <a:t>Scope :</a:t>
            </a:r>
            <a:endParaRPr lang="en-US" dirty="0">
              <a:latin typeface="Bell MT" panose="02020503060305020303" pitchFamily="18" charset="0"/>
            </a:endParaRPr>
          </a:p>
          <a:p>
            <a:pPr marL="285750" indent="-285750">
              <a:buFont typeface="Arial" panose="020B0604020202020204" pitchFamily="34" charset="0"/>
              <a:buChar char="•"/>
            </a:pPr>
            <a:r>
              <a:rPr lang="en-US" sz="1400" dirty="0">
                <a:latin typeface="Bell MT" panose="02020503060305020303" pitchFamily="18" charset="0"/>
              </a:rPr>
              <a:t>Capable of learning complex non-linear relationships between input features and target variables</a:t>
            </a:r>
          </a:p>
          <a:p>
            <a:pPr marL="285750" indent="-285750">
              <a:buFont typeface="Arial" panose="020B0604020202020204" pitchFamily="34" charset="0"/>
              <a:buChar char="•"/>
            </a:pPr>
            <a:r>
              <a:rPr lang="en-US" sz="1400" dirty="0">
                <a:latin typeface="Bell MT" panose="02020503060305020303" pitchFamily="18" charset="0"/>
              </a:rPr>
              <a:t>Effective for multi-output regression tasks through appropriate wrapper classes</a:t>
            </a:r>
          </a:p>
          <a:p>
            <a:pPr marL="285750" indent="-285750">
              <a:buFont typeface="Arial" panose="020B0604020202020204" pitchFamily="34" charset="0"/>
              <a:buChar char="•"/>
            </a:pPr>
            <a:r>
              <a:rPr lang="en-US" sz="1400" dirty="0">
                <a:latin typeface="Bell MT" panose="02020503060305020303" pitchFamily="18" charset="0"/>
              </a:rPr>
              <a:t>Flexible architecture allowing customization of hidden layers and neurons</a:t>
            </a:r>
          </a:p>
          <a:p>
            <a:pPr marL="285750" indent="-285750">
              <a:buFont typeface="Arial" panose="020B0604020202020204" pitchFamily="34" charset="0"/>
              <a:buChar char="•"/>
            </a:pPr>
            <a:r>
              <a:rPr lang="en-US" sz="1400" dirty="0">
                <a:latin typeface="Bell MT" panose="02020503060305020303" pitchFamily="18" charset="0"/>
              </a:rPr>
              <a:t>Built-in regularization capabilities to prevent overfitting</a:t>
            </a:r>
          </a:p>
          <a:p>
            <a:pPr marL="285750" indent="-285750">
              <a:buFont typeface="Arial" panose="020B0604020202020204" pitchFamily="34" charset="0"/>
              <a:buChar char="•"/>
            </a:pPr>
            <a:r>
              <a:rPr lang="en-US" sz="1400" dirty="0">
                <a:latin typeface="Bell MT" panose="02020503060305020303" pitchFamily="18" charset="0"/>
              </a:rPr>
              <a:t>Suitable for continuous target variable prediction</a:t>
            </a:r>
          </a:p>
          <a:p>
            <a:pPr>
              <a:buFont typeface="Arial" panose="020B0604020202020204" pitchFamily="34" charset="0"/>
              <a:buChar char="•"/>
            </a:pPr>
            <a:endParaRPr lang="en-US" sz="1400" dirty="0">
              <a:latin typeface="Bell MT" panose="02020503060305020303" pitchFamily="18" charset="0"/>
            </a:endParaRPr>
          </a:p>
          <a:p>
            <a:r>
              <a:rPr lang="en-US" b="1" dirty="0">
                <a:latin typeface="Bell MT" panose="02020503060305020303" pitchFamily="18" charset="0"/>
              </a:rPr>
              <a:t>Limitations:</a:t>
            </a:r>
            <a:endParaRPr lang="en-US" dirty="0">
              <a:latin typeface="Bell MT" panose="02020503060305020303" pitchFamily="18" charset="0"/>
            </a:endParaRPr>
          </a:p>
          <a:p>
            <a:pPr marL="285750" indent="-285750">
              <a:buFont typeface="Arial" panose="020B0604020202020204" pitchFamily="34" charset="0"/>
              <a:buChar char="•"/>
            </a:pPr>
            <a:r>
              <a:rPr lang="en-US" sz="1400" dirty="0">
                <a:latin typeface="Bell MT" panose="02020503060305020303" pitchFamily="18" charset="0"/>
              </a:rPr>
              <a:t>Requires careful hyperparameter tuning (learning rate, architecture, iterations)</a:t>
            </a:r>
          </a:p>
          <a:p>
            <a:pPr marL="285750" indent="-285750">
              <a:buFont typeface="Arial" panose="020B0604020202020204" pitchFamily="34" charset="0"/>
              <a:buChar char="•"/>
            </a:pPr>
            <a:r>
              <a:rPr lang="en-US" sz="1400" dirty="0">
                <a:latin typeface="Bell MT" panose="02020503060305020303" pitchFamily="18" charset="0"/>
              </a:rPr>
              <a:t>Prone to overfitting with insufficient regularization or excessive model complexity</a:t>
            </a:r>
          </a:p>
          <a:p>
            <a:pPr marL="285750" indent="-285750">
              <a:buFont typeface="Arial" panose="020B0604020202020204" pitchFamily="34" charset="0"/>
              <a:buChar char="•"/>
            </a:pPr>
            <a:r>
              <a:rPr lang="en-US" sz="1400" dirty="0">
                <a:latin typeface="Bell MT" panose="02020503060305020303" pitchFamily="18" charset="0"/>
              </a:rPr>
              <a:t>Sensitive to feature scaling and data preprocessing requirements</a:t>
            </a:r>
          </a:p>
          <a:p>
            <a:pPr marL="285750" indent="-285750">
              <a:buFont typeface="Arial" panose="020B0604020202020204" pitchFamily="34" charset="0"/>
              <a:buChar char="•"/>
            </a:pPr>
            <a:r>
              <a:rPr lang="en-US" sz="1400" dirty="0">
                <a:latin typeface="Bell MT" panose="02020503060305020303" pitchFamily="18" charset="0"/>
              </a:rPr>
              <a:t>Computationally intensive compared to linear regression methods</a:t>
            </a:r>
          </a:p>
          <a:p>
            <a:pPr marL="285750" indent="-285750">
              <a:buFont typeface="Arial" panose="020B0604020202020204" pitchFamily="34" charset="0"/>
              <a:buChar char="•"/>
            </a:pPr>
            <a:r>
              <a:rPr lang="en-US" sz="1400" dirty="0">
                <a:latin typeface="Bell MT" panose="02020503060305020303" pitchFamily="18" charset="0"/>
              </a:rPr>
              <a:t>Black-box nature makes interpretation of feature importance challenging</a:t>
            </a:r>
          </a:p>
          <a:p>
            <a:pPr marL="285750" indent="-285750">
              <a:buFont typeface="Arial" panose="020B0604020202020204" pitchFamily="34" charset="0"/>
              <a:buChar char="•"/>
            </a:pPr>
            <a:endParaRPr lang="en-US" sz="1400" dirty="0">
              <a:latin typeface="Bell MT" panose="02020503060305020303" pitchFamily="18" charset="0"/>
            </a:endParaRPr>
          </a:p>
          <a:p>
            <a:r>
              <a:rPr lang="en-US" b="1" dirty="0">
                <a:latin typeface="Bell MT" panose="02020503060305020303" pitchFamily="18" charset="0"/>
              </a:rPr>
              <a:t>6.5 Implementation</a:t>
            </a:r>
          </a:p>
          <a:p>
            <a:r>
              <a:rPr lang="en-US" b="1" dirty="0">
                <a:latin typeface="Bell MT" panose="02020503060305020303" pitchFamily="18" charset="0"/>
              </a:rPr>
              <a:t>Hyperparameters</a:t>
            </a:r>
            <a:endParaRPr lang="en-US" sz="1400" b="1" dirty="0">
              <a:latin typeface="Bell MT" panose="02020503060305020303" pitchFamily="18" charset="0"/>
            </a:endParaRPr>
          </a:p>
          <a:p>
            <a:pPr marL="285750" indent="-285750">
              <a:buFont typeface="Arial" panose="020B0604020202020204" pitchFamily="34" charset="0"/>
              <a:buChar char="•"/>
            </a:pPr>
            <a:r>
              <a:rPr lang="en-US" sz="1400" b="1" dirty="0" err="1">
                <a:latin typeface="Bell MT" panose="02020503060305020303" pitchFamily="18" charset="0"/>
              </a:rPr>
              <a:t>hidden_layer_sizes</a:t>
            </a:r>
            <a:r>
              <a:rPr lang="en-US" sz="1400" dirty="0">
                <a:latin typeface="Bell MT" panose="02020503060305020303" pitchFamily="18" charset="0"/>
              </a:rPr>
              <a:t>: (100, 50) - Two hidden layers with 100 and 50 neurons respectively</a:t>
            </a:r>
          </a:p>
          <a:p>
            <a:pPr marL="285750" indent="-285750">
              <a:buFont typeface="Arial" panose="020B0604020202020204" pitchFamily="34" charset="0"/>
              <a:buChar char="•"/>
            </a:pPr>
            <a:r>
              <a:rPr lang="en-US" sz="1400" b="1" dirty="0" err="1">
                <a:latin typeface="Bell MT" panose="02020503060305020303" pitchFamily="18" charset="0"/>
              </a:rPr>
              <a:t>max_iter</a:t>
            </a:r>
            <a:r>
              <a:rPr lang="en-US" sz="1400" dirty="0">
                <a:latin typeface="Bell MT" panose="02020503060305020303" pitchFamily="18" charset="0"/>
              </a:rPr>
              <a:t>: 500 - Maximum number of iterations for convergence</a:t>
            </a:r>
          </a:p>
          <a:p>
            <a:pPr marL="285750" indent="-285750">
              <a:buFont typeface="Arial" panose="020B0604020202020204" pitchFamily="34" charset="0"/>
              <a:buChar char="•"/>
            </a:pPr>
            <a:r>
              <a:rPr lang="en-US" sz="1400" b="1" dirty="0" err="1">
                <a:latin typeface="Bell MT" panose="02020503060305020303" pitchFamily="18" charset="0"/>
              </a:rPr>
              <a:t>random_state</a:t>
            </a:r>
            <a:r>
              <a:rPr lang="en-US" sz="1400" dirty="0">
                <a:latin typeface="Bell MT" panose="02020503060305020303" pitchFamily="18" charset="0"/>
              </a:rPr>
              <a:t>: 42 - Ensures reproducible results across multiple runs</a:t>
            </a:r>
          </a:p>
          <a:p>
            <a:pPr marL="285750" indent="-285750">
              <a:buFont typeface="Arial" panose="020B0604020202020204" pitchFamily="34" charset="0"/>
              <a:buChar char="•"/>
            </a:pPr>
            <a:r>
              <a:rPr lang="en-US" sz="1400" b="1" dirty="0">
                <a:latin typeface="Bell MT" panose="02020503060305020303" pitchFamily="18" charset="0"/>
              </a:rPr>
              <a:t>Wrapper</a:t>
            </a:r>
            <a:r>
              <a:rPr lang="en-US" sz="1400" dirty="0">
                <a:latin typeface="Bell MT" panose="02020503060305020303" pitchFamily="18" charset="0"/>
              </a:rPr>
              <a:t>: </a:t>
            </a:r>
            <a:r>
              <a:rPr lang="en-US" sz="1400" dirty="0" err="1">
                <a:latin typeface="Bell MT" panose="02020503060305020303" pitchFamily="18" charset="0"/>
              </a:rPr>
              <a:t>MultiOutputRegressor</a:t>
            </a:r>
            <a:r>
              <a:rPr lang="en-US" sz="1400" dirty="0">
                <a:latin typeface="Bell MT" panose="02020503060305020303" pitchFamily="18" charset="0"/>
              </a:rPr>
              <a:t> to handle dual-target prediction</a:t>
            </a:r>
          </a:p>
          <a:p>
            <a:pPr marL="285750" indent="-285750">
              <a:buFont typeface="Arial" panose="020B0604020202020204" pitchFamily="34" charset="0"/>
              <a:buChar char="•"/>
            </a:pPr>
            <a:endParaRPr lang="en-US" sz="1400" dirty="0">
              <a:latin typeface="Bell MT" panose="02020503060305020303" pitchFamily="18" charset="0"/>
            </a:endParaRPr>
          </a:p>
          <a:p>
            <a:r>
              <a:rPr lang="en-IN" b="1" dirty="0">
                <a:latin typeface="Bell MT" panose="02020503060305020303" pitchFamily="18" charset="0"/>
              </a:rPr>
              <a:t>Model Architecture</a:t>
            </a:r>
          </a:p>
          <a:p>
            <a:pPr marL="285750" indent="-285750">
              <a:buFont typeface="Arial" panose="020B0604020202020204" pitchFamily="34" charset="0"/>
              <a:buChar char="•"/>
            </a:pPr>
            <a:r>
              <a:rPr lang="en-IN" sz="1400" b="1" dirty="0">
                <a:latin typeface="Bell MT" panose="02020503060305020303" pitchFamily="18" charset="0"/>
              </a:rPr>
              <a:t>Input Layer</a:t>
            </a:r>
            <a:r>
              <a:rPr lang="en-IN" sz="1400" dirty="0">
                <a:latin typeface="Bell MT" panose="02020503060305020303" pitchFamily="18" charset="0"/>
              </a:rPr>
              <a:t>: Accepts all feature variables from the dataset</a:t>
            </a:r>
          </a:p>
          <a:p>
            <a:pPr marL="285750" indent="-285750">
              <a:buFont typeface="Arial" panose="020B0604020202020204" pitchFamily="34" charset="0"/>
              <a:buChar char="•"/>
            </a:pPr>
            <a:r>
              <a:rPr lang="en-IN" sz="1400" b="1" dirty="0">
                <a:latin typeface="Bell MT" panose="02020503060305020303" pitchFamily="18" charset="0"/>
              </a:rPr>
              <a:t>Hidden Layer 1</a:t>
            </a:r>
            <a:r>
              <a:rPr lang="en-IN" sz="1400" dirty="0">
                <a:latin typeface="Bell MT" panose="02020503060305020303" pitchFamily="18" charset="0"/>
              </a:rPr>
              <a:t>: 100 neurons with default </a:t>
            </a:r>
            <a:r>
              <a:rPr lang="en-IN" sz="1400" dirty="0" err="1">
                <a:latin typeface="Bell MT" panose="02020503060305020303" pitchFamily="18" charset="0"/>
              </a:rPr>
              <a:t>ReLU</a:t>
            </a:r>
            <a:r>
              <a:rPr lang="en-IN" sz="1400" dirty="0">
                <a:latin typeface="Bell MT" panose="02020503060305020303" pitchFamily="18" charset="0"/>
              </a:rPr>
              <a:t> activation</a:t>
            </a:r>
          </a:p>
          <a:p>
            <a:pPr marL="285750" indent="-285750">
              <a:buFont typeface="Arial" panose="020B0604020202020204" pitchFamily="34" charset="0"/>
              <a:buChar char="•"/>
            </a:pPr>
            <a:r>
              <a:rPr lang="en-IN" sz="1400" b="1" dirty="0">
                <a:latin typeface="Bell MT" panose="02020503060305020303" pitchFamily="18" charset="0"/>
              </a:rPr>
              <a:t>Hidden Layer 2</a:t>
            </a:r>
            <a:r>
              <a:rPr lang="en-IN" sz="1400" dirty="0">
                <a:latin typeface="Bell MT" panose="02020503060305020303" pitchFamily="18" charset="0"/>
              </a:rPr>
              <a:t>: 50 neurons with default </a:t>
            </a:r>
            <a:r>
              <a:rPr lang="en-IN" sz="1400" dirty="0" err="1">
                <a:latin typeface="Bell MT" panose="02020503060305020303" pitchFamily="18" charset="0"/>
              </a:rPr>
              <a:t>ReLU</a:t>
            </a:r>
            <a:r>
              <a:rPr lang="en-IN" sz="1400" dirty="0">
                <a:latin typeface="Bell MT" panose="02020503060305020303" pitchFamily="18" charset="0"/>
              </a:rPr>
              <a:t> activation</a:t>
            </a:r>
          </a:p>
          <a:p>
            <a:pPr marL="285750" indent="-285750">
              <a:buFont typeface="Arial" panose="020B0604020202020204" pitchFamily="34" charset="0"/>
              <a:buChar char="•"/>
            </a:pPr>
            <a:r>
              <a:rPr lang="en-IN" sz="1400" b="1" dirty="0">
                <a:latin typeface="Bell MT" panose="02020503060305020303" pitchFamily="18" charset="0"/>
              </a:rPr>
              <a:t>Output Layer</a:t>
            </a:r>
            <a:r>
              <a:rPr lang="en-IN" sz="1400" dirty="0">
                <a:latin typeface="Bell MT" panose="02020503060305020303" pitchFamily="18" charset="0"/>
              </a:rPr>
              <a:t>: 2 neurons for </a:t>
            </a:r>
            <a:r>
              <a:rPr lang="en-IN" sz="1400" dirty="0" err="1">
                <a:latin typeface="Bell MT" panose="02020503060305020303" pitchFamily="18" charset="0"/>
              </a:rPr>
              <a:t>Next_Min</a:t>
            </a:r>
            <a:r>
              <a:rPr lang="en-IN" sz="1400" dirty="0">
                <a:latin typeface="Bell MT" panose="02020503060305020303" pitchFamily="18" charset="0"/>
              </a:rPr>
              <a:t> and </a:t>
            </a:r>
            <a:r>
              <a:rPr lang="en-IN" sz="1400" dirty="0" err="1">
                <a:latin typeface="Bell MT" panose="02020503060305020303" pitchFamily="18" charset="0"/>
              </a:rPr>
              <a:t>Next_Max</a:t>
            </a:r>
            <a:r>
              <a:rPr lang="en-IN" sz="1400" dirty="0">
                <a:latin typeface="Bell MT" panose="02020503060305020303" pitchFamily="18" charset="0"/>
              </a:rPr>
              <a:t> predictions</a:t>
            </a:r>
          </a:p>
          <a:p>
            <a:pPr marL="285750" indent="-285750">
              <a:buFont typeface="Arial" panose="020B0604020202020204" pitchFamily="34" charset="0"/>
              <a:buChar char="•"/>
            </a:pPr>
            <a:endParaRPr lang="en-IN" sz="1400" dirty="0">
              <a:latin typeface="Bell MT" panose="02020503060305020303" pitchFamily="18" charset="0"/>
            </a:endParaRPr>
          </a:p>
          <a:p>
            <a:r>
              <a:rPr lang="en-IN" b="1" dirty="0">
                <a:latin typeface="Bell MT" panose="02020503060305020303" pitchFamily="18" charset="0"/>
              </a:rPr>
              <a:t>6.6 Results</a:t>
            </a:r>
          </a:p>
          <a:p>
            <a:pPr marL="285750" indent="-285750">
              <a:buFont typeface="Arial" panose="020B0604020202020204" pitchFamily="34" charset="0"/>
              <a:buChar char="•"/>
            </a:pPr>
            <a:r>
              <a:rPr lang="en-IN" sz="1400" b="1" dirty="0">
                <a:latin typeface="Bell MT" panose="02020503060305020303" pitchFamily="18" charset="0"/>
              </a:rPr>
              <a:t>Mean Absolute Error (MAE)</a:t>
            </a:r>
            <a:r>
              <a:rPr lang="en-IN" sz="1400" dirty="0">
                <a:latin typeface="Bell MT" panose="02020503060305020303" pitchFamily="18" charset="0"/>
              </a:rPr>
              <a:t>: </a:t>
            </a:r>
            <a:r>
              <a:rPr lang="en-US" altLang="en-US" sz="1400" dirty="0">
                <a:latin typeface="menlo"/>
              </a:rPr>
              <a:t>1.93 °C </a:t>
            </a:r>
          </a:p>
          <a:p>
            <a:pPr marL="285750" indent="-285750">
              <a:buFont typeface="Arial" panose="020B0604020202020204" pitchFamily="34" charset="0"/>
              <a:buChar char="•"/>
            </a:pPr>
            <a:r>
              <a:rPr lang="en-IN" sz="1400" b="1" dirty="0">
                <a:latin typeface="Bell MT" panose="02020503060305020303" pitchFamily="18" charset="0"/>
              </a:rPr>
              <a:t>Mean Squared Error (MSE)</a:t>
            </a:r>
            <a:r>
              <a:rPr lang="en-IN" sz="1400" dirty="0">
                <a:latin typeface="Bell MT" panose="02020503060305020303" pitchFamily="18" charset="0"/>
              </a:rPr>
              <a:t>: </a:t>
            </a:r>
            <a:r>
              <a:rPr lang="en-US" altLang="en-US" sz="1400" dirty="0">
                <a:latin typeface="menlo"/>
              </a:rPr>
              <a:t>10.75</a:t>
            </a:r>
            <a:endParaRPr lang="en-IN" sz="1400" dirty="0">
              <a:latin typeface="Bell MT" panose="02020503060305020303" pitchFamily="18" charset="0"/>
            </a:endParaRPr>
          </a:p>
          <a:p>
            <a:pPr marL="285750" indent="-285750">
              <a:buFont typeface="Arial" panose="020B0604020202020204" pitchFamily="34" charset="0"/>
              <a:buChar char="•"/>
            </a:pPr>
            <a:r>
              <a:rPr lang="en-IN" sz="1400" b="1" dirty="0">
                <a:latin typeface="Bell MT" panose="02020503060305020303" pitchFamily="18" charset="0"/>
              </a:rPr>
              <a:t>Root Mean Squared Error (RMSE)</a:t>
            </a:r>
            <a:r>
              <a:rPr lang="en-IN" sz="1400" dirty="0">
                <a:latin typeface="Bell MT" panose="02020503060305020303" pitchFamily="18" charset="0"/>
              </a:rPr>
              <a:t>: </a:t>
            </a:r>
            <a:r>
              <a:rPr lang="en-US" altLang="en-US" sz="1400" dirty="0">
                <a:latin typeface="menlo"/>
              </a:rPr>
              <a:t>3.28 °C </a:t>
            </a:r>
          </a:p>
          <a:p>
            <a:pPr marL="285750" indent="-285750">
              <a:buFont typeface="Arial" panose="020B0604020202020204" pitchFamily="34" charset="0"/>
              <a:buChar char="•"/>
            </a:pPr>
            <a:r>
              <a:rPr lang="en-IN" sz="1400" b="1" dirty="0">
                <a:latin typeface="Bell MT" panose="02020503060305020303" pitchFamily="18" charset="0"/>
              </a:rPr>
              <a:t>R² Score</a:t>
            </a:r>
            <a:r>
              <a:rPr lang="en-IN" sz="1400" dirty="0">
                <a:latin typeface="Bell MT" panose="02020503060305020303" pitchFamily="18" charset="0"/>
              </a:rPr>
              <a:t>: </a:t>
            </a:r>
            <a:r>
              <a:rPr lang="en-US" altLang="en-US" sz="1400" dirty="0">
                <a:latin typeface="menlo"/>
              </a:rPr>
              <a:t>0.70</a:t>
            </a:r>
            <a:r>
              <a:rPr lang="en-US" altLang="en-US" sz="800" dirty="0"/>
              <a:t> </a:t>
            </a:r>
            <a:endParaRPr lang="en-IN" sz="1400" dirty="0">
              <a:latin typeface="Bell MT" panose="02020503060305020303" pitchFamily="18" charset="0"/>
            </a:endParaRPr>
          </a:p>
          <a:p>
            <a:endParaRPr lang="en-US" sz="1400" dirty="0">
              <a:latin typeface="Bell MT" panose="02020503060305020303" pitchFamily="18" charset="0"/>
            </a:endParaRPr>
          </a:p>
        </p:txBody>
      </p:sp>
      <p:sp>
        <p:nvSpPr>
          <p:cNvPr id="5" name="Rectangle 1">
            <a:extLst>
              <a:ext uri="{FF2B5EF4-FFF2-40B4-BE49-F238E27FC236}">
                <a16:creationId xmlns:a16="http://schemas.microsoft.com/office/drawing/2014/main" id="{87311BA3-5D2B-BFEE-D90D-14A4BB9F6F8A}"/>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5518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8A136-EC10-44F0-7CE5-69B350A08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5798C-2FAF-D55B-1D6A-F5117DCD8D7F}"/>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B5B59CD6-2905-4351-DBF0-3332D8E34187}"/>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DAEAEAAB-D689-EE14-41CB-8BA785F9AF4F}"/>
              </a:ext>
            </a:extLst>
          </p:cNvPr>
          <p:cNvPicPr>
            <a:picLocks noChangeAspect="1"/>
          </p:cNvPicPr>
          <p:nvPr/>
        </p:nvPicPr>
        <p:blipFill>
          <a:blip r:embed="rId2"/>
          <a:stretch>
            <a:fillRect/>
          </a:stretch>
        </p:blipFill>
        <p:spPr>
          <a:xfrm>
            <a:off x="315257" y="1140182"/>
            <a:ext cx="6062864" cy="2492646"/>
          </a:xfrm>
          <a:prstGeom prst="rect">
            <a:avLst/>
          </a:prstGeom>
        </p:spPr>
      </p:pic>
      <p:pic>
        <p:nvPicPr>
          <p:cNvPr id="7" name="Picture 6">
            <a:extLst>
              <a:ext uri="{FF2B5EF4-FFF2-40B4-BE49-F238E27FC236}">
                <a16:creationId xmlns:a16="http://schemas.microsoft.com/office/drawing/2014/main" id="{1B5242D2-B558-F945-91A0-647AE20641AA}"/>
              </a:ext>
            </a:extLst>
          </p:cNvPr>
          <p:cNvPicPr>
            <a:picLocks noChangeAspect="1"/>
          </p:cNvPicPr>
          <p:nvPr/>
        </p:nvPicPr>
        <p:blipFill>
          <a:blip r:embed="rId3"/>
          <a:stretch>
            <a:fillRect/>
          </a:stretch>
        </p:blipFill>
        <p:spPr>
          <a:xfrm>
            <a:off x="246678" y="4159101"/>
            <a:ext cx="6064942" cy="2492646"/>
          </a:xfrm>
          <a:prstGeom prst="rect">
            <a:avLst/>
          </a:prstGeom>
        </p:spPr>
      </p:pic>
    </p:spTree>
    <p:extLst>
      <p:ext uri="{BB962C8B-B14F-4D97-AF65-F5344CB8AC3E}">
        <p14:creationId xmlns:p14="http://schemas.microsoft.com/office/powerpoint/2010/main" val="3982611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B953-7332-3CA9-04F4-59B641897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55484-A2BC-01F4-D939-ABFE62817EA9}"/>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2EAFFD70-FBE7-2C4C-AACF-D96B0ACDB647}"/>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B70A98EB-0B13-A46C-5476-8AD35115345E}"/>
              </a:ext>
            </a:extLst>
          </p:cNvPr>
          <p:cNvSpPr txBox="1"/>
          <p:nvPr/>
        </p:nvSpPr>
        <p:spPr>
          <a:xfrm>
            <a:off x="315257" y="905457"/>
            <a:ext cx="6158906" cy="8525411"/>
          </a:xfrm>
          <a:prstGeom prst="rect">
            <a:avLst/>
          </a:prstGeom>
          <a:noFill/>
        </p:spPr>
        <p:txBody>
          <a:bodyPr wrap="square">
            <a:spAutoFit/>
          </a:bodyPr>
          <a:lstStyle/>
          <a:p>
            <a:r>
              <a:rPr lang="en-IN" sz="2400" b="1" dirty="0">
                <a:latin typeface="Bell MT" panose="02020503060305020303" pitchFamily="18" charset="0"/>
              </a:rPr>
              <a:t>7. Random Forest Regression</a:t>
            </a:r>
          </a:p>
          <a:p>
            <a:endParaRPr lang="en-IN" sz="1400" b="1" dirty="0">
              <a:latin typeface="Bell MT" panose="02020503060305020303" pitchFamily="18" charset="0"/>
            </a:endParaRPr>
          </a:p>
          <a:p>
            <a:r>
              <a:rPr lang="en-US" b="1" dirty="0">
                <a:latin typeface="Bell MT" panose="02020503060305020303" pitchFamily="18" charset="0"/>
              </a:rPr>
              <a:t>7.1 Introduction</a:t>
            </a:r>
          </a:p>
          <a:p>
            <a:r>
              <a:rPr lang="en-US" sz="1400" dirty="0">
                <a:latin typeface="Bell MT" panose="02020503060305020303" pitchFamily="18" charset="0"/>
              </a:rPr>
              <a:t>This report presents an analysis of a Random Forest Regression model applied to predict minimum and maximum temperatures based on weather data. The model leverages ensemble learning techniques to improve prediction accuracy and robustness.</a:t>
            </a:r>
          </a:p>
          <a:p>
            <a:endParaRPr lang="en-US" sz="1400" dirty="0">
              <a:latin typeface="Bell MT" panose="02020503060305020303" pitchFamily="18" charset="0"/>
            </a:endParaRPr>
          </a:p>
          <a:p>
            <a:r>
              <a:rPr lang="en-US" b="1" dirty="0">
                <a:latin typeface="Bell MT" panose="02020503060305020303" pitchFamily="18" charset="0"/>
              </a:rPr>
              <a:t>7.2 Objective</a:t>
            </a:r>
          </a:p>
          <a:p>
            <a:r>
              <a:rPr lang="en-US" sz="1400" dirty="0">
                <a:latin typeface="Bell MT" panose="02020503060305020303" pitchFamily="18" charset="0"/>
              </a:rPr>
              <a:t>The primary objective of this analysis is to develop a predictive model that accurately forecasts the next minimum and maximum temperatures using historical weather data. This can assist in better planning and decision-making in various sectors affected by weather conditions.</a:t>
            </a:r>
          </a:p>
          <a:p>
            <a:endParaRPr lang="en-US" sz="1400" dirty="0">
              <a:latin typeface="Bell MT" panose="02020503060305020303" pitchFamily="18" charset="0"/>
            </a:endParaRPr>
          </a:p>
          <a:p>
            <a:pPr lvl="0" defTabSz="914400" eaLnBrk="0" fontAlgn="base" hangingPunct="0">
              <a:spcBef>
                <a:spcPct val="0"/>
              </a:spcBef>
              <a:spcAft>
                <a:spcPct val="0"/>
              </a:spcAft>
            </a:pPr>
            <a:r>
              <a:rPr lang="en-US" altLang="en-US" b="1" dirty="0">
                <a:solidFill>
                  <a:srgbClr val="111827"/>
                </a:solidFill>
                <a:latin typeface="Bell MT" panose="02020503060305020303" pitchFamily="18" charset="0"/>
              </a:rPr>
              <a:t>7.3 Libraries &amp; Modules Used</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Pandas</a:t>
            </a:r>
            <a:r>
              <a:rPr lang="en-US" altLang="en-US" sz="1400" dirty="0">
                <a:solidFill>
                  <a:srgbClr val="374151"/>
                </a:solidFill>
                <a:latin typeface="Bell MT" panose="02020503060305020303" pitchFamily="18" charset="0"/>
              </a:rPr>
              <a:t>: For data manipulation and analysis.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Seaborn</a:t>
            </a:r>
            <a:r>
              <a:rPr lang="en-US" altLang="en-US" sz="1400" dirty="0">
                <a:solidFill>
                  <a:srgbClr val="374151"/>
                </a:solidFill>
                <a:latin typeface="Bell MT" panose="02020503060305020303" pitchFamily="18" charset="0"/>
              </a:rPr>
              <a:t>: For data visualization.</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NumPy</a:t>
            </a:r>
            <a:r>
              <a:rPr lang="en-US" altLang="en-US" sz="1400" dirty="0">
                <a:solidFill>
                  <a:srgbClr val="374151"/>
                </a:solidFill>
                <a:latin typeface="Bell MT" panose="02020503060305020303" pitchFamily="18" charset="0"/>
              </a:rPr>
              <a:t>: For numerical operations.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Matplotlib</a:t>
            </a:r>
            <a:r>
              <a:rPr lang="en-US" altLang="en-US" sz="1400" dirty="0">
                <a:solidFill>
                  <a:srgbClr val="374151"/>
                </a:solidFill>
                <a:latin typeface="Bell MT" panose="02020503060305020303" pitchFamily="18" charset="0"/>
              </a:rPr>
              <a:t>: For plotting graphs.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Scikit-learn</a:t>
            </a:r>
            <a:r>
              <a:rPr lang="en-US" altLang="en-US" sz="1400" dirty="0">
                <a:solidFill>
                  <a:srgbClr val="374151"/>
                </a:solidFill>
                <a:latin typeface="Bell MT" panose="02020503060305020303" pitchFamily="18" charset="0"/>
              </a:rPr>
              <a:t>: For implementing machine learning algorithms, including:</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RandomForestRegressor</a:t>
            </a:r>
            <a:r>
              <a:rPr lang="en-US" altLang="en-US" sz="1400" dirty="0">
                <a:solidFill>
                  <a:srgbClr val="374151"/>
                </a:solidFill>
                <a:latin typeface="Bell MT" panose="02020503060305020303" pitchFamily="18" charset="0"/>
              </a:rPr>
              <a:t>: For regression tasks.</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b="1" dirty="0" err="1">
                <a:solidFill>
                  <a:srgbClr val="111827"/>
                </a:solidFill>
                <a:latin typeface="Bell MT" panose="02020503060305020303" pitchFamily="18" charset="0"/>
              </a:rPr>
              <a:t>MultiOutputRegressor</a:t>
            </a:r>
            <a:r>
              <a:rPr lang="en-US" altLang="en-US" sz="1400" dirty="0">
                <a:solidFill>
                  <a:srgbClr val="374151"/>
                </a:solidFill>
                <a:latin typeface="Bell MT" panose="02020503060305020303" pitchFamily="18" charset="0"/>
              </a:rPr>
              <a:t>: To handle multiple output predictions.</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dirty="0">
                <a:solidFill>
                  <a:srgbClr val="374151"/>
                </a:solidFill>
                <a:latin typeface="Bell MT" panose="02020503060305020303" pitchFamily="18" charset="0"/>
              </a:rPr>
              <a:t>Metrics for model evaluation: </a:t>
            </a:r>
            <a:r>
              <a:rPr lang="en-US" altLang="en-US" sz="1400" b="1" dirty="0" err="1">
                <a:solidFill>
                  <a:srgbClr val="111827"/>
                </a:solidFill>
                <a:latin typeface="Bell MT" panose="02020503060305020303" pitchFamily="18" charset="0"/>
              </a:rPr>
              <a:t>mean_absolute_error</a:t>
            </a:r>
            <a:r>
              <a:rPr lang="en-US" altLang="en-US" sz="1400" dirty="0">
                <a:solidFill>
                  <a:srgbClr val="374151"/>
                </a:solidFill>
                <a:latin typeface="Bell MT" panose="02020503060305020303" pitchFamily="18" charset="0"/>
              </a:rPr>
              <a:t>, </a:t>
            </a:r>
            <a:r>
              <a:rPr lang="en-US" altLang="en-US" sz="1400" b="1" dirty="0" err="1">
                <a:solidFill>
                  <a:srgbClr val="111827"/>
                </a:solidFill>
                <a:latin typeface="Bell MT" panose="02020503060305020303" pitchFamily="18" charset="0"/>
              </a:rPr>
              <a:t>mean_squared_error</a:t>
            </a:r>
            <a:r>
              <a:rPr lang="en-US" altLang="en-US" sz="1400" dirty="0">
                <a:solidFill>
                  <a:srgbClr val="374151"/>
                </a:solidFill>
                <a:latin typeface="Bell MT" panose="02020503060305020303" pitchFamily="18" charset="0"/>
              </a:rPr>
              <a:t>, </a:t>
            </a:r>
            <a:r>
              <a:rPr lang="en-US" altLang="en-US" sz="1400" b="1" dirty="0">
                <a:solidFill>
                  <a:srgbClr val="111827"/>
                </a:solidFill>
                <a:latin typeface="Bell MT" panose="02020503060305020303" pitchFamily="18" charset="0"/>
              </a:rPr>
              <a:t>r2_score</a:t>
            </a:r>
            <a:r>
              <a:rPr lang="en-US" altLang="en-US" sz="1400" dirty="0">
                <a:solidFill>
                  <a:srgbClr val="374151"/>
                </a:solidFill>
                <a:latin typeface="Bell MT" panose="02020503060305020303" pitchFamily="18" charset="0"/>
              </a:rPr>
              <a:t>.</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b="1" dirty="0" err="1">
                <a:solidFill>
                  <a:srgbClr val="111827"/>
                </a:solidFill>
                <a:latin typeface="Bell MT" panose="02020503060305020303" pitchFamily="18" charset="0"/>
              </a:rPr>
              <a:t>train_test_split</a:t>
            </a:r>
            <a:r>
              <a:rPr lang="en-US" altLang="en-US" sz="1400" dirty="0">
                <a:solidFill>
                  <a:srgbClr val="374151"/>
                </a:solidFill>
                <a:latin typeface="Bell MT" panose="02020503060305020303" pitchFamily="18" charset="0"/>
              </a:rPr>
              <a:t>: For splitting the dataset into training and testing sets.</a:t>
            </a:r>
          </a:p>
          <a:p>
            <a:endParaRPr lang="en-US" sz="1400" dirty="0">
              <a:latin typeface="Bell MT" panose="02020503060305020303" pitchFamily="18" charset="0"/>
            </a:endParaRPr>
          </a:p>
          <a:p>
            <a:r>
              <a:rPr lang="en-US" b="1" dirty="0">
                <a:latin typeface="Bell MT" panose="02020503060305020303" pitchFamily="18" charset="0"/>
              </a:rPr>
              <a:t>7.4 Scope and Limitations</a:t>
            </a:r>
          </a:p>
          <a:p>
            <a:r>
              <a:rPr lang="en-US" b="1" dirty="0">
                <a:latin typeface="Bell MT" panose="02020503060305020303" pitchFamily="18" charset="0"/>
              </a:rPr>
              <a:t>Scope</a:t>
            </a:r>
          </a:p>
          <a:p>
            <a:pPr marL="285750" indent="-285750">
              <a:buFont typeface="Arial" panose="020B0604020202020204" pitchFamily="34" charset="0"/>
              <a:buChar char="•"/>
            </a:pPr>
            <a:r>
              <a:rPr lang="en-US" sz="1400" b="1" dirty="0">
                <a:latin typeface="Bell MT" panose="02020503060305020303" pitchFamily="18" charset="0"/>
              </a:rPr>
              <a:t>Versatility</a:t>
            </a:r>
            <a:r>
              <a:rPr lang="en-US" sz="1400" dirty="0">
                <a:latin typeface="Bell MT" panose="02020503060305020303" pitchFamily="18" charset="0"/>
              </a:rPr>
              <a:t>: Random Forest can handle both regression and classification tasks, making it applicable to various predictive modeling scenarios.</a:t>
            </a:r>
          </a:p>
          <a:p>
            <a:pPr marL="285750" indent="-285750">
              <a:buFont typeface="Arial" panose="020B0604020202020204" pitchFamily="34" charset="0"/>
              <a:buChar char="•"/>
            </a:pPr>
            <a:r>
              <a:rPr lang="en-US" sz="1400" b="1" dirty="0">
                <a:latin typeface="Bell MT" panose="02020503060305020303" pitchFamily="18" charset="0"/>
              </a:rPr>
              <a:t>Feature Importance</a:t>
            </a:r>
            <a:r>
              <a:rPr lang="en-US" sz="1400" dirty="0">
                <a:latin typeface="Bell MT" panose="02020503060305020303" pitchFamily="18" charset="0"/>
              </a:rPr>
              <a:t>: The model provides insights into feature importance, helping to identify which variables significantly impact temperature predictions.</a:t>
            </a:r>
          </a:p>
          <a:p>
            <a:pPr marL="285750" indent="-285750">
              <a:buFont typeface="Arial" panose="020B0604020202020204" pitchFamily="34" charset="0"/>
              <a:buChar char="•"/>
            </a:pPr>
            <a:r>
              <a:rPr lang="en-US" sz="1400" b="1" dirty="0">
                <a:latin typeface="Bell MT" panose="02020503060305020303" pitchFamily="18" charset="0"/>
              </a:rPr>
              <a:t>Robustness</a:t>
            </a:r>
            <a:r>
              <a:rPr lang="en-US" sz="1400" dirty="0">
                <a:latin typeface="Bell MT" panose="02020503060305020303" pitchFamily="18" charset="0"/>
              </a:rPr>
              <a:t>: It is less prone to overfitting compared to single decision trees, especially with a large number of trees.</a:t>
            </a:r>
          </a:p>
          <a:p>
            <a:pPr marL="285750" indent="-285750">
              <a:buFont typeface="Arial" panose="020B0604020202020204" pitchFamily="34" charset="0"/>
              <a:buChar char="•"/>
            </a:pPr>
            <a:r>
              <a:rPr lang="en-US" sz="1400" b="1" dirty="0">
                <a:latin typeface="Bell MT" panose="02020503060305020303" pitchFamily="18" charset="0"/>
              </a:rPr>
              <a:t>Handling Non-linearity</a:t>
            </a:r>
            <a:r>
              <a:rPr lang="en-US" sz="1400" dirty="0">
                <a:latin typeface="Bell MT" panose="02020503060305020303" pitchFamily="18" charset="0"/>
              </a:rPr>
              <a:t>: The algorithm can capture complex relationships in the data due to its ensemble nature.</a:t>
            </a:r>
          </a:p>
        </p:txBody>
      </p:sp>
    </p:spTree>
    <p:extLst>
      <p:ext uri="{BB962C8B-B14F-4D97-AF65-F5344CB8AC3E}">
        <p14:creationId xmlns:p14="http://schemas.microsoft.com/office/powerpoint/2010/main" val="4234902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FFE79-6DE9-5501-5145-4AB5E2C26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18A3E-7357-2DDE-51D5-AA9C27B4693B}"/>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9AB70EF8-9B1F-0A27-9E14-81262C9D9FBE}"/>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9EBF1A9E-3663-55E8-C9A6-EAD55EFF175B}"/>
              </a:ext>
            </a:extLst>
          </p:cNvPr>
          <p:cNvSpPr txBox="1"/>
          <p:nvPr/>
        </p:nvSpPr>
        <p:spPr>
          <a:xfrm>
            <a:off x="315257" y="905457"/>
            <a:ext cx="6227486" cy="5078313"/>
          </a:xfrm>
          <a:prstGeom prst="rect">
            <a:avLst/>
          </a:prstGeom>
          <a:noFill/>
        </p:spPr>
        <p:txBody>
          <a:bodyPr wrap="square">
            <a:spAutoFit/>
          </a:bodyPr>
          <a:lstStyle/>
          <a:p>
            <a:r>
              <a:rPr lang="en-US" b="1" dirty="0">
                <a:latin typeface="Bell MT" panose="02020503060305020303" pitchFamily="18" charset="0"/>
              </a:rPr>
              <a:t>Limitations</a:t>
            </a:r>
          </a:p>
          <a:p>
            <a:pPr marL="285750" indent="-285750">
              <a:buFont typeface="Arial" panose="020B0604020202020204" pitchFamily="34" charset="0"/>
              <a:buChar char="•"/>
            </a:pPr>
            <a:r>
              <a:rPr lang="en-US" sz="1400" b="1" dirty="0">
                <a:latin typeface="Bell MT" panose="02020503060305020303" pitchFamily="18" charset="0"/>
              </a:rPr>
              <a:t>Computationally Intensive</a:t>
            </a:r>
            <a:r>
              <a:rPr lang="en-US" sz="1400" dirty="0">
                <a:latin typeface="Bell MT" panose="02020503060305020303" pitchFamily="18" charset="0"/>
              </a:rPr>
              <a:t>: Training a large number of trees can be time-consuming and require significant computational resources.</a:t>
            </a:r>
          </a:p>
          <a:p>
            <a:pPr marL="285750" indent="-285750">
              <a:buFont typeface="Arial" panose="020B0604020202020204" pitchFamily="34" charset="0"/>
              <a:buChar char="•"/>
            </a:pPr>
            <a:r>
              <a:rPr lang="en-US" sz="1400" b="1" dirty="0">
                <a:latin typeface="Bell MT" panose="02020503060305020303" pitchFamily="18" charset="0"/>
              </a:rPr>
              <a:t>Interpretability</a:t>
            </a:r>
            <a:r>
              <a:rPr lang="en-US" sz="1400" dirty="0">
                <a:latin typeface="Bell MT" panose="02020503060305020303" pitchFamily="18" charset="0"/>
              </a:rPr>
              <a:t>: While it provides feature importance, the overall model is less interpretable compared to simpler models like linear regression.</a:t>
            </a:r>
          </a:p>
          <a:p>
            <a:pPr marL="285750" indent="-285750">
              <a:buFont typeface="Arial" panose="020B0604020202020204" pitchFamily="34" charset="0"/>
              <a:buChar char="•"/>
            </a:pPr>
            <a:r>
              <a:rPr lang="en-US" sz="1400" b="1" dirty="0">
                <a:latin typeface="Bell MT" panose="02020503060305020303" pitchFamily="18" charset="0"/>
              </a:rPr>
              <a:t>Sensitivity to Noisy Data</a:t>
            </a:r>
            <a:r>
              <a:rPr lang="en-US" sz="1400" dirty="0">
                <a:latin typeface="Bell MT" panose="02020503060305020303" pitchFamily="18" charset="0"/>
              </a:rPr>
              <a:t>: The model can be affected by outliers and noisy data, which may lead to inaccurate predictions.</a:t>
            </a:r>
          </a:p>
          <a:p>
            <a:pPr marL="285750" indent="-285750">
              <a:buFont typeface="Arial" panose="020B0604020202020204" pitchFamily="34" charset="0"/>
              <a:buChar char="•"/>
            </a:pPr>
            <a:r>
              <a:rPr lang="en-US" sz="1400" b="1" dirty="0">
                <a:latin typeface="Bell MT" panose="02020503060305020303" pitchFamily="18" charset="0"/>
              </a:rPr>
              <a:t>Memory Usage</a:t>
            </a:r>
            <a:r>
              <a:rPr lang="en-US" sz="1400" dirty="0">
                <a:latin typeface="Bell MT" panose="02020503060305020303" pitchFamily="18" charset="0"/>
              </a:rPr>
              <a:t>: Random Forest models can consume a lot of memory, especially with large datasets and many trees.</a:t>
            </a:r>
          </a:p>
          <a:p>
            <a:pPr lvl="0" defTabSz="914400" eaLnBrk="0" fontAlgn="base" hangingPunct="0">
              <a:spcBef>
                <a:spcPct val="0"/>
              </a:spcBef>
              <a:spcAft>
                <a:spcPct val="0"/>
              </a:spcAft>
            </a:pPr>
            <a:endParaRPr lang="en-US" altLang="en-US" sz="1400" b="1" dirty="0">
              <a:solidFill>
                <a:srgbClr val="111827"/>
              </a:solidFill>
              <a:latin typeface="Bell MT" panose="02020503060305020303" pitchFamily="18" charset="0"/>
            </a:endParaRPr>
          </a:p>
          <a:p>
            <a:pPr lvl="0" defTabSz="914400" eaLnBrk="0" fontAlgn="base" hangingPunct="0">
              <a:spcBef>
                <a:spcPct val="0"/>
              </a:spcBef>
              <a:spcAft>
                <a:spcPct val="0"/>
              </a:spcAft>
            </a:pPr>
            <a:r>
              <a:rPr lang="en-US" altLang="en-US" b="1" dirty="0">
                <a:solidFill>
                  <a:srgbClr val="111827"/>
                </a:solidFill>
                <a:latin typeface="Bell MT" panose="02020503060305020303" pitchFamily="18" charset="0"/>
              </a:rPr>
              <a:t>7.5 Implementation</a:t>
            </a:r>
          </a:p>
          <a:p>
            <a:pPr lvl="0" defTabSz="914400" eaLnBrk="0" fontAlgn="base" hangingPunct="0">
              <a:spcBef>
                <a:spcPct val="0"/>
              </a:spcBef>
              <a:spcAft>
                <a:spcPct val="0"/>
              </a:spcAft>
            </a:pPr>
            <a:r>
              <a:rPr lang="en-US" altLang="en-US" b="1" dirty="0">
                <a:solidFill>
                  <a:srgbClr val="111827"/>
                </a:solidFill>
                <a:latin typeface="Bell MT" panose="02020503060305020303" pitchFamily="18" charset="0"/>
              </a:rPr>
              <a:t>Hyperparameter Tuning</a:t>
            </a:r>
          </a:p>
          <a:p>
            <a:pPr lvl="0" defTabSz="914400" eaLnBrk="0" fontAlgn="base" hangingPunct="0">
              <a:spcBef>
                <a:spcPct val="0"/>
              </a:spcBef>
              <a:spcAft>
                <a:spcPct val="0"/>
              </a:spcAft>
              <a:buFontTx/>
              <a:buChar char="•"/>
            </a:pPr>
            <a:r>
              <a:rPr lang="en-US" altLang="en-US" sz="1400" dirty="0">
                <a:solidFill>
                  <a:srgbClr val="374151"/>
                </a:solidFill>
                <a:latin typeface="Bell MT" panose="02020503060305020303" pitchFamily="18" charset="0"/>
              </a:rPr>
              <a:t>The model uses </a:t>
            </a:r>
            <a:r>
              <a:rPr lang="en-US" altLang="en-US" sz="1400" b="1" dirty="0">
                <a:solidFill>
                  <a:srgbClr val="111827"/>
                </a:solidFill>
                <a:latin typeface="Bell MT" panose="02020503060305020303" pitchFamily="18" charset="0"/>
              </a:rPr>
              <a:t>RandomForestRegressor</a:t>
            </a:r>
            <a:r>
              <a:rPr lang="en-US" altLang="en-US" sz="1400" dirty="0">
                <a:solidFill>
                  <a:srgbClr val="374151"/>
                </a:solidFill>
                <a:latin typeface="Bell MT" panose="02020503060305020303" pitchFamily="18" charset="0"/>
              </a:rPr>
              <a:t> with the following hyperparameters:</a:t>
            </a:r>
          </a:p>
          <a:p>
            <a:pPr lvl="1" defTabSz="914400" eaLnBrk="0" fontAlgn="base" hangingPunct="0">
              <a:spcBef>
                <a:spcPct val="0"/>
              </a:spcBef>
              <a:spcAft>
                <a:spcPct val="0"/>
              </a:spcAft>
              <a:buFontTx/>
              <a:buChar char="•"/>
            </a:pPr>
            <a:r>
              <a:rPr lang="en-US" altLang="en-US" sz="1400" b="1" dirty="0" err="1">
                <a:solidFill>
                  <a:srgbClr val="111827"/>
                </a:solidFill>
                <a:latin typeface="Bell MT" panose="02020503060305020303" pitchFamily="18" charset="0"/>
              </a:rPr>
              <a:t>random_state</a:t>
            </a:r>
            <a:r>
              <a:rPr lang="en-US" altLang="en-US" sz="1400" b="1" dirty="0">
                <a:solidFill>
                  <a:srgbClr val="111827"/>
                </a:solidFill>
                <a:latin typeface="Bell MT" panose="02020503060305020303" pitchFamily="18" charset="0"/>
              </a:rPr>
              <a:t>=42</a:t>
            </a:r>
            <a:r>
              <a:rPr lang="en-US" altLang="en-US" sz="1400" dirty="0">
                <a:solidFill>
                  <a:srgbClr val="374151"/>
                </a:solidFill>
                <a:latin typeface="Bell MT" panose="02020503060305020303" pitchFamily="18" charset="0"/>
              </a:rPr>
              <a:t>: Ensures reproducibility of results.</a:t>
            </a:r>
          </a:p>
          <a:p>
            <a:pPr lvl="1" defTabSz="914400" eaLnBrk="0" fontAlgn="base" hangingPunct="0">
              <a:spcBef>
                <a:spcPct val="0"/>
              </a:spcBef>
              <a:spcAft>
                <a:spcPct val="0"/>
              </a:spcAft>
              <a:buFontTx/>
              <a:buChar char="•"/>
            </a:pPr>
            <a:r>
              <a:rPr lang="en-US" altLang="en-US" sz="1400" b="1" dirty="0" err="1">
                <a:solidFill>
                  <a:srgbClr val="111827"/>
                </a:solidFill>
                <a:latin typeface="Bell MT" panose="02020503060305020303" pitchFamily="18" charset="0"/>
              </a:rPr>
              <a:t>n_estimators</a:t>
            </a:r>
            <a:r>
              <a:rPr lang="en-US" altLang="en-US" sz="1400" b="1" dirty="0">
                <a:solidFill>
                  <a:srgbClr val="111827"/>
                </a:solidFill>
                <a:latin typeface="Bell MT" panose="02020503060305020303" pitchFamily="18" charset="0"/>
              </a:rPr>
              <a:t>=100</a:t>
            </a:r>
            <a:r>
              <a:rPr lang="en-US" altLang="en-US" sz="1400" dirty="0">
                <a:solidFill>
                  <a:srgbClr val="374151"/>
                </a:solidFill>
                <a:latin typeface="Bell MT" panose="02020503060305020303" pitchFamily="18" charset="0"/>
              </a:rPr>
              <a:t>: Specifies the number of trees in the forest.</a:t>
            </a:r>
          </a:p>
          <a:p>
            <a:pPr lvl="1" defTabSz="914400" eaLnBrk="0" fontAlgn="base" hangingPunct="0">
              <a:spcBef>
                <a:spcPct val="0"/>
              </a:spcBef>
              <a:spcAft>
                <a:spcPct val="0"/>
              </a:spcAft>
            </a:pPr>
            <a:endParaRPr lang="en-US" altLang="en-US" sz="1400" dirty="0">
              <a:latin typeface="Bell MT" panose="02020503060305020303" pitchFamily="18" charset="0"/>
            </a:endParaRPr>
          </a:p>
          <a:p>
            <a:r>
              <a:rPr lang="en-US" altLang="en-US" b="1" dirty="0">
                <a:latin typeface="Bell MT" panose="02020503060305020303" pitchFamily="18" charset="0"/>
              </a:rPr>
              <a:t>7.6 Results : </a:t>
            </a:r>
          </a:p>
          <a:p>
            <a:pPr marL="285750" indent="-285750">
              <a:buFont typeface="Arial" panose="020B0604020202020204" pitchFamily="34" charset="0"/>
              <a:buChar char="•"/>
            </a:pPr>
            <a:r>
              <a:rPr lang="en-US" altLang="en-US" sz="1400" dirty="0">
                <a:latin typeface="Bell MT" panose="02020503060305020303" pitchFamily="18" charset="0"/>
              </a:rPr>
              <a:t>MAE: 1.28 °C </a:t>
            </a:r>
          </a:p>
          <a:p>
            <a:pPr marL="285750" indent="-285750">
              <a:buFont typeface="Arial" panose="020B0604020202020204" pitchFamily="34" charset="0"/>
              <a:buChar char="•"/>
            </a:pPr>
            <a:r>
              <a:rPr lang="en-US" altLang="en-US" sz="1400" dirty="0">
                <a:latin typeface="Bell MT" panose="02020503060305020303" pitchFamily="18" charset="0"/>
              </a:rPr>
              <a:t>MSE: 4.94 </a:t>
            </a:r>
          </a:p>
          <a:p>
            <a:pPr marL="285750" indent="-285750">
              <a:buFont typeface="Arial" panose="020B0604020202020204" pitchFamily="34" charset="0"/>
              <a:buChar char="•"/>
            </a:pPr>
            <a:r>
              <a:rPr lang="en-US" altLang="en-US" sz="1400" dirty="0">
                <a:latin typeface="Bell MT" panose="02020503060305020303" pitchFamily="18" charset="0"/>
              </a:rPr>
              <a:t>RMSE: 2.22 °C </a:t>
            </a:r>
          </a:p>
          <a:p>
            <a:pPr marL="285750" indent="-285750">
              <a:buFont typeface="Arial" panose="020B0604020202020204" pitchFamily="34" charset="0"/>
              <a:buChar char="•"/>
            </a:pPr>
            <a:r>
              <a:rPr lang="en-US" altLang="en-US" sz="1400" dirty="0">
                <a:latin typeface="Bell MT" panose="02020503060305020303" pitchFamily="18" charset="0"/>
              </a:rPr>
              <a:t>R² Score: 0.86 </a:t>
            </a:r>
          </a:p>
          <a:p>
            <a:endParaRPr lang="en-US" sz="1400" dirty="0">
              <a:latin typeface="Bell MT" panose="02020503060305020303" pitchFamily="18" charset="0"/>
            </a:endParaRPr>
          </a:p>
        </p:txBody>
      </p:sp>
      <p:sp>
        <p:nvSpPr>
          <p:cNvPr id="5" name="Rectangle 1">
            <a:extLst>
              <a:ext uri="{FF2B5EF4-FFF2-40B4-BE49-F238E27FC236}">
                <a16:creationId xmlns:a16="http://schemas.microsoft.com/office/drawing/2014/main" id="{61D303DB-D6B0-F796-8731-732D3F7139AC}"/>
              </a:ext>
            </a:extLst>
          </p:cNvPr>
          <p:cNvSpPr>
            <a:spLocks noChangeArrowheads="1"/>
          </p:cNvSpPr>
          <p:nvPr/>
        </p:nvSpPr>
        <p:spPr bwMode="auto">
          <a:xfrm>
            <a:off x="0" y="691"/>
            <a:ext cx="65" cy="455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6F45FBF7-EA63-644C-D917-4306EC654BC0}"/>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CCD5B0A-247A-F12C-F945-EE0AA60655AA}"/>
              </a:ext>
            </a:extLst>
          </p:cNvPr>
          <p:cNvPicPr>
            <a:picLocks noChangeAspect="1"/>
          </p:cNvPicPr>
          <p:nvPr/>
        </p:nvPicPr>
        <p:blipFill>
          <a:blip r:embed="rId2"/>
          <a:stretch>
            <a:fillRect/>
          </a:stretch>
        </p:blipFill>
        <p:spPr>
          <a:xfrm>
            <a:off x="315257" y="5793561"/>
            <a:ext cx="6013048" cy="2461223"/>
          </a:xfrm>
          <a:prstGeom prst="rect">
            <a:avLst/>
          </a:prstGeom>
        </p:spPr>
      </p:pic>
    </p:spTree>
    <p:extLst>
      <p:ext uri="{BB962C8B-B14F-4D97-AF65-F5344CB8AC3E}">
        <p14:creationId xmlns:p14="http://schemas.microsoft.com/office/powerpoint/2010/main" val="3567740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49E44-0A52-BB37-27B2-D6E338C2F113}"/>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8DD5F826-2ED1-72C7-9D33-0745C7019D0A}"/>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BA9C1C88-2E2C-DB66-41CB-C26B9638C7D0}"/>
              </a:ext>
            </a:extLst>
          </p:cNvPr>
          <p:cNvPicPr>
            <a:picLocks noChangeAspect="1"/>
          </p:cNvPicPr>
          <p:nvPr/>
        </p:nvPicPr>
        <p:blipFill>
          <a:blip r:embed="rId2"/>
          <a:stretch>
            <a:fillRect/>
          </a:stretch>
        </p:blipFill>
        <p:spPr>
          <a:xfrm>
            <a:off x="164659" y="1203835"/>
            <a:ext cx="6278172" cy="2545205"/>
          </a:xfrm>
          <a:prstGeom prst="rect">
            <a:avLst/>
          </a:prstGeom>
        </p:spPr>
      </p:pic>
    </p:spTree>
    <p:extLst>
      <p:ext uri="{BB962C8B-B14F-4D97-AF65-F5344CB8AC3E}">
        <p14:creationId xmlns:p14="http://schemas.microsoft.com/office/powerpoint/2010/main" val="459618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573EA-756A-E926-3C0B-E5A30E54F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40025-1A2F-DFDD-63A3-9212FA578501}"/>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57CDA710-9EEC-85D5-4F64-9F9FF76BEBB3}"/>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33DB7092-4E4D-610D-64C6-6CAA1CC70231}"/>
              </a:ext>
            </a:extLst>
          </p:cNvPr>
          <p:cNvSpPr txBox="1"/>
          <p:nvPr/>
        </p:nvSpPr>
        <p:spPr>
          <a:xfrm>
            <a:off x="315257" y="905457"/>
            <a:ext cx="6296066" cy="8094524"/>
          </a:xfrm>
          <a:prstGeom prst="rect">
            <a:avLst/>
          </a:prstGeom>
          <a:noFill/>
        </p:spPr>
        <p:txBody>
          <a:bodyPr wrap="square">
            <a:spAutoFit/>
          </a:bodyPr>
          <a:lstStyle/>
          <a:p>
            <a:r>
              <a:rPr lang="en-IN" sz="2400" b="1" dirty="0">
                <a:latin typeface="Bell MT" panose="02020503060305020303" pitchFamily="18" charset="0"/>
              </a:rPr>
              <a:t>8. Ridge Regression</a:t>
            </a:r>
          </a:p>
          <a:p>
            <a:endParaRPr lang="en-IN" sz="1400" b="1" dirty="0">
              <a:latin typeface="Bell MT" panose="02020503060305020303" pitchFamily="18" charset="0"/>
            </a:endParaRPr>
          </a:p>
          <a:p>
            <a:r>
              <a:rPr lang="en-US" b="1" dirty="0">
                <a:latin typeface="Bell MT" panose="02020503060305020303" pitchFamily="18" charset="0"/>
              </a:rPr>
              <a:t>8.1 Introduction</a:t>
            </a:r>
          </a:p>
          <a:p>
            <a:r>
              <a:rPr lang="en-US" sz="1400" dirty="0">
                <a:latin typeface="Bell MT" panose="02020503060305020303" pitchFamily="18" charset="0"/>
              </a:rPr>
              <a:t>This report summarizes the implementation of a Ridge Regression model to predict the minimum and maximum temperatures based on weather data. The model utilizes a multi-output regression approach to handle the prediction of two target variables simultaneously.</a:t>
            </a:r>
          </a:p>
          <a:p>
            <a:endParaRPr lang="en-US" sz="1400" dirty="0">
              <a:latin typeface="Bell MT" panose="02020503060305020303" pitchFamily="18" charset="0"/>
            </a:endParaRPr>
          </a:p>
          <a:p>
            <a:r>
              <a:rPr lang="en-US" b="1" dirty="0">
                <a:latin typeface="Bell MT" panose="02020503060305020303" pitchFamily="18" charset="0"/>
              </a:rPr>
              <a:t>8.2 Objective</a:t>
            </a:r>
          </a:p>
          <a:p>
            <a:r>
              <a:rPr lang="en-US" sz="1400" dirty="0">
                <a:latin typeface="Bell MT" panose="02020503060305020303" pitchFamily="18" charset="0"/>
              </a:rPr>
              <a:t>The primary objective of this project is to develop a predictive model that accurately forecasts the next day's minimum and maximum temperatures using historical weather data. This can assist in better planning and decision-making related to weather-dependent activities.</a:t>
            </a:r>
          </a:p>
          <a:p>
            <a:endParaRPr lang="en-IN" sz="1400" b="1" dirty="0">
              <a:latin typeface="Bell MT" panose="02020503060305020303" pitchFamily="18" charset="0"/>
            </a:endParaRPr>
          </a:p>
          <a:p>
            <a:r>
              <a:rPr lang="en-IN" b="1" dirty="0">
                <a:latin typeface="Bell MT" panose="02020503060305020303" pitchFamily="18" charset="0"/>
              </a:rPr>
              <a:t>8.3 Libraries &amp; Modules Used</a:t>
            </a:r>
          </a:p>
          <a:p>
            <a:pPr marL="285750" indent="-285750">
              <a:buFont typeface="Arial" panose="020B0604020202020204" pitchFamily="34" charset="0"/>
              <a:buChar char="•"/>
            </a:pPr>
            <a:r>
              <a:rPr lang="en-IN" sz="1400" b="1" dirty="0">
                <a:latin typeface="Bell MT" panose="02020503060305020303" pitchFamily="18" charset="0"/>
              </a:rPr>
              <a:t>Pandas</a:t>
            </a:r>
            <a:r>
              <a:rPr lang="en-IN" sz="1400" dirty="0">
                <a:latin typeface="Bell MT" panose="02020503060305020303" pitchFamily="18" charset="0"/>
              </a:rPr>
              <a:t>: For data manipulation and analysis.</a:t>
            </a:r>
          </a:p>
          <a:p>
            <a:pPr marL="285750" indent="-285750">
              <a:buFont typeface="Arial" panose="020B0604020202020204" pitchFamily="34" charset="0"/>
              <a:buChar char="•"/>
            </a:pPr>
            <a:r>
              <a:rPr lang="en-IN" sz="1400" b="1" dirty="0">
                <a:latin typeface="Bell MT" panose="02020503060305020303" pitchFamily="18" charset="0"/>
              </a:rPr>
              <a:t>NumPy</a:t>
            </a:r>
            <a:r>
              <a:rPr lang="en-IN" sz="1400" dirty="0">
                <a:latin typeface="Bell MT" panose="02020503060305020303" pitchFamily="18" charset="0"/>
              </a:rPr>
              <a:t>: For numerical operations.</a:t>
            </a:r>
          </a:p>
          <a:p>
            <a:pPr marL="285750" indent="-285750">
              <a:buFont typeface="Arial" panose="020B0604020202020204" pitchFamily="34" charset="0"/>
              <a:buChar char="•"/>
            </a:pPr>
            <a:r>
              <a:rPr lang="en-IN" sz="1400" b="1" dirty="0">
                <a:latin typeface="Bell MT" panose="02020503060305020303" pitchFamily="18" charset="0"/>
              </a:rPr>
              <a:t>Matplotlib</a:t>
            </a:r>
            <a:r>
              <a:rPr lang="en-IN" sz="1400" dirty="0">
                <a:latin typeface="Bell MT" panose="02020503060305020303" pitchFamily="18" charset="0"/>
              </a:rPr>
              <a:t>: For data visualization.</a:t>
            </a:r>
          </a:p>
          <a:p>
            <a:pPr marL="285750" indent="-285750">
              <a:buFont typeface="Arial" panose="020B0604020202020204" pitchFamily="34" charset="0"/>
              <a:buChar char="•"/>
            </a:pPr>
            <a:r>
              <a:rPr lang="en-IN" sz="1400" b="1" dirty="0">
                <a:latin typeface="Bell MT" panose="02020503060305020303" pitchFamily="18" charset="0"/>
              </a:rPr>
              <a:t>Seaborn</a:t>
            </a:r>
            <a:r>
              <a:rPr lang="en-IN" sz="1400" dirty="0">
                <a:latin typeface="Bell MT" panose="02020503060305020303" pitchFamily="18" charset="0"/>
              </a:rPr>
              <a:t>: For enhanced data visualization.</a:t>
            </a:r>
          </a:p>
          <a:p>
            <a:pPr marL="285750" indent="-285750">
              <a:buFont typeface="Arial" panose="020B0604020202020204" pitchFamily="34" charset="0"/>
              <a:buChar char="•"/>
            </a:pPr>
            <a:r>
              <a:rPr lang="en-IN" sz="1400" b="1" dirty="0">
                <a:latin typeface="Bell MT" panose="02020503060305020303" pitchFamily="18" charset="0"/>
              </a:rPr>
              <a:t>Scikit-learn</a:t>
            </a:r>
            <a:r>
              <a:rPr lang="en-IN" sz="1400" dirty="0">
                <a:latin typeface="Bell MT" panose="02020503060305020303" pitchFamily="18" charset="0"/>
              </a:rPr>
              <a:t>: For machine learning functionalities, including model training and evaluation.</a:t>
            </a:r>
          </a:p>
          <a:p>
            <a:endParaRPr lang="en-IN" sz="1400" dirty="0">
              <a:latin typeface="Bell MT" panose="02020503060305020303" pitchFamily="18" charset="0"/>
            </a:endParaRPr>
          </a:p>
          <a:p>
            <a:r>
              <a:rPr lang="en-US" b="1" dirty="0">
                <a:latin typeface="Bell MT" panose="02020503060305020303" pitchFamily="18" charset="0"/>
              </a:rPr>
              <a:t>8.4 Scope and Limitations</a:t>
            </a:r>
          </a:p>
          <a:p>
            <a:r>
              <a:rPr lang="en-US" b="1" dirty="0">
                <a:latin typeface="Bell MT" panose="02020503060305020303" pitchFamily="18" charset="0"/>
              </a:rPr>
              <a:t>Scope</a:t>
            </a:r>
          </a:p>
          <a:p>
            <a:pPr marL="285750" indent="-285750">
              <a:buFont typeface="Arial" panose="020B0604020202020204" pitchFamily="34" charset="0"/>
              <a:buChar char="•"/>
            </a:pPr>
            <a:r>
              <a:rPr lang="en-US" sz="1400" b="1" dirty="0">
                <a:latin typeface="Bell MT" panose="02020503060305020303" pitchFamily="18" charset="0"/>
              </a:rPr>
              <a:t>Multi-Output Prediction</a:t>
            </a:r>
            <a:r>
              <a:rPr lang="en-US" sz="1400" dirty="0">
                <a:latin typeface="Bell MT" panose="02020503060305020303" pitchFamily="18" charset="0"/>
              </a:rPr>
              <a:t>: The model can predict multiple target variables (</a:t>
            </a:r>
            <a:r>
              <a:rPr lang="en-US" sz="1400" dirty="0" err="1">
                <a:latin typeface="Bell MT" panose="02020503060305020303" pitchFamily="18" charset="0"/>
              </a:rPr>
              <a:t>Next_Min</a:t>
            </a:r>
            <a:r>
              <a:rPr lang="en-US" sz="1400" dirty="0">
                <a:latin typeface="Bell MT" panose="02020503060305020303" pitchFamily="18" charset="0"/>
              </a:rPr>
              <a:t> and </a:t>
            </a:r>
            <a:r>
              <a:rPr lang="en-US" sz="1400" dirty="0" err="1">
                <a:latin typeface="Bell MT" panose="02020503060305020303" pitchFamily="18" charset="0"/>
              </a:rPr>
              <a:t>Next_Max</a:t>
            </a:r>
            <a:r>
              <a:rPr lang="en-US" sz="1400" dirty="0">
                <a:latin typeface="Bell MT" panose="02020503060305020303" pitchFamily="18" charset="0"/>
              </a:rPr>
              <a:t>) simultaneously, making it efficient for related predictions.</a:t>
            </a:r>
          </a:p>
          <a:p>
            <a:pPr marL="285750" indent="-285750">
              <a:buFont typeface="Arial" panose="020B0604020202020204" pitchFamily="34" charset="0"/>
              <a:buChar char="•"/>
            </a:pPr>
            <a:r>
              <a:rPr lang="en-US" sz="1400" b="1" dirty="0">
                <a:latin typeface="Bell MT" panose="02020503060305020303" pitchFamily="18" charset="0"/>
              </a:rPr>
              <a:t>Regularization</a:t>
            </a:r>
            <a:r>
              <a:rPr lang="en-US" sz="1400" dirty="0">
                <a:latin typeface="Bell MT" panose="02020503060305020303" pitchFamily="18" charset="0"/>
              </a:rPr>
              <a:t>: Ridge regression includes a regularization parameter that helps prevent overfitting, especially in datasets with multicollinearity.</a:t>
            </a:r>
          </a:p>
          <a:p>
            <a:pPr marL="285750" indent="-285750">
              <a:buFont typeface="Arial" panose="020B0604020202020204" pitchFamily="34" charset="0"/>
              <a:buChar char="•"/>
            </a:pPr>
            <a:r>
              <a:rPr lang="en-US" sz="1400" b="1" dirty="0">
                <a:latin typeface="Bell MT" panose="02020503060305020303" pitchFamily="18" charset="0"/>
              </a:rPr>
              <a:t>Scalability</a:t>
            </a:r>
            <a:r>
              <a:rPr lang="en-US" sz="1400" dirty="0">
                <a:latin typeface="Bell MT" panose="02020503060305020303" pitchFamily="18" charset="0"/>
              </a:rPr>
              <a:t>: The model can be applied to larger datasets, making it suitable for real-world applications in weather forecasting.</a:t>
            </a:r>
          </a:p>
          <a:p>
            <a:pPr marL="285750" indent="-285750">
              <a:buFont typeface="Arial" panose="020B0604020202020204" pitchFamily="34" charset="0"/>
              <a:buChar char="•"/>
            </a:pPr>
            <a:r>
              <a:rPr lang="en-US" sz="1400" b="1" dirty="0">
                <a:latin typeface="Bell MT" panose="02020503060305020303" pitchFamily="18" charset="0"/>
              </a:rPr>
              <a:t>Interpretability</a:t>
            </a:r>
            <a:r>
              <a:rPr lang="en-US" sz="1400" dirty="0">
                <a:latin typeface="Bell MT" panose="02020503060305020303" pitchFamily="18" charset="0"/>
              </a:rPr>
              <a:t>: The linear nature of Ridge regression allows for easier interpretation of the model coefficients, providing insights into the influence of different features.</a:t>
            </a:r>
          </a:p>
          <a:p>
            <a:endParaRPr lang="en-IN" sz="1400" dirty="0">
              <a:latin typeface="Bell MT" panose="02020503060305020303" pitchFamily="18" charset="0"/>
            </a:endParaRPr>
          </a:p>
        </p:txBody>
      </p:sp>
    </p:spTree>
    <p:extLst>
      <p:ext uri="{BB962C8B-B14F-4D97-AF65-F5344CB8AC3E}">
        <p14:creationId xmlns:p14="http://schemas.microsoft.com/office/powerpoint/2010/main" val="3862778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87688-F5BD-FD8B-8D28-39199D239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C998E-1031-2FF9-F038-D4A9B61DFB84}"/>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9B90B061-AB1E-8C4A-B700-8E2C58E6BC24}"/>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BC161D4D-B1A1-BBAE-FCDA-8B18D892FB34}"/>
              </a:ext>
            </a:extLst>
          </p:cNvPr>
          <p:cNvSpPr txBox="1"/>
          <p:nvPr/>
        </p:nvSpPr>
        <p:spPr>
          <a:xfrm>
            <a:off x="315257" y="905456"/>
            <a:ext cx="6296066" cy="5078313"/>
          </a:xfrm>
          <a:prstGeom prst="rect">
            <a:avLst/>
          </a:prstGeom>
          <a:noFill/>
        </p:spPr>
        <p:txBody>
          <a:bodyPr wrap="square">
            <a:spAutoFit/>
          </a:bodyPr>
          <a:lstStyle/>
          <a:p>
            <a:pPr algn="l">
              <a:buNone/>
            </a:pPr>
            <a:r>
              <a:rPr lang="en-US" b="1" i="0" dirty="0">
                <a:solidFill>
                  <a:srgbClr val="111827"/>
                </a:solidFill>
                <a:effectLst/>
                <a:latin typeface="Bell MT" panose="02020503060305020303" pitchFamily="18" charset="0"/>
              </a:rPr>
              <a:t>Limitations</a:t>
            </a:r>
          </a:p>
          <a:p>
            <a:pPr marL="285750" indent="-285750" algn="l">
              <a:buFont typeface="Arial" panose="020B0604020202020204" pitchFamily="34" charset="0"/>
              <a:buChar char="•"/>
            </a:pPr>
            <a:r>
              <a:rPr lang="en-US" sz="1400" b="1" i="0" dirty="0">
                <a:solidFill>
                  <a:srgbClr val="111827"/>
                </a:solidFill>
                <a:effectLst/>
                <a:latin typeface="Bell MT" panose="02020503060305020303" pitchFamily="18" charset="0"/>
              </a:rPr>
              <a:t>Linearity Assumption</a:t>
            </a:r>
            <a:r>
              <a:rPr lang="en-US" sz="1400" b="0" i="0" dirty="0">
                <a:solidFill>
                  <a:srgbClr val="374151"/>
                </a:solidFill>
                <a:effectLst/>
                <a:latin typeface="Bell MT" panose="02020503060305020303" pitchFamily="18" charset="0"/>
              </a:rPr>
              <a:t>: Ridge regression assumes a linear relationship between the features and the target variables, which may not capture complex patterns in the data.</a:t>
            </a:r>
          </a:p>
          <a:p>
            <a:pPr marL="285750" indent="-285750" algn="l">
              <a:buFont typeface="Arial" panose="020B0604020202020204" pitchFamily="34" charset="0"/>
              <a:buChar char="•"/>
            </a:pPr>
            <a:r>
              <a:rPr lang="en-US" sz="1400" b="1" i="0" dirty="0">
                <a:solidFill>
                  <a:srgbClr val="111827"/>
                </a:solidFill>
                <a:effectLst/>
                <a:latin typeface="Bell MT" panose="02020503060305020303" pitchFamily="18" charset="0"/>
              </a:rPr>
              <a:t>Sensitivity to Outliers</a:t>
            </a:r>
            <a:r>
              <a:rPr lang="en-US" sz="1400" b="0" i="0" dirty="0">
                <a:solidFill>
                  <a:srgbClr val="374151"/>
                </a:solidFill>
                <a:effectLst/>
                <a:latin typeface="Bell MT" panose="02020503060305020303" pitchFamily="18" charset="0"/>
              </a:rPr>
              <a:t>: The model can be sensitive to outliers, which may skew the predictions and affect the overall performance.</a:t>
            </a:r>
          </a:p>
          <a:p>
            <a:pPr marL="285750" indent="-285750" algn="l">
              <a:buFont typeface="Arial" panose="020B0604020202020204" pitchFamily="34" charset="0"/>
              <a:buChar char="•"/>
            </a:pPr>
            <a:r>
              <a:rPr lang="en-US" sz="1400" b="1" i="0" dirty="0">
                <a:solidFill>
                  <a:srgbClr val="111827"/>
                </a:solidFill>
                <a:effectLst/>
                <a:latin typeface="Bell MT" panose="02020503060305020303" pitchFamily="18" charset="0"/>
              </a:rPr>
              <a:t>Hyperparameter Tuning</a:t>
            </a:r>
            <a:r>
              <a:rPr lang="en-US" sz="1400" b="0" i="0" dirty="0">
                <a:solidFill>
                  <a:srgbClr val="374151"/>
                </a:solidFill>
                <a:effectLst/>
                <a:latin typeface="Bell MT" panose="02020503060305020303" pitchFamily="18" charset="0"/>
              </a:rPr>
              <a:t>: The performance of the model heavily relies on the choice of the regularization parameter (alpha), which requires careful tuning.</a:t>
            </a:r>
          </a:p>
          <a:p>
            <a:pPr marL="285750" indent="-285750" algn="l">
              <a:buFont typeface="Arial" panose="020B0604020202020204" pitchFamily="34" charset="0"/>
              <a:buChar char="•"/>
            </a:pPr>
            <a:r>
              <a:rPr lang="en-US" sz="1400" b="1" i="0" dirty="0">
                <a:solidFill>
                  <a:srgbClr val="111827"/>
                </a:solidFill>
                <a:effectLst/>
                <a:latin typeface="Bell MT" panose="02020503060305020303" pitchFamily="18" charset="0"/>
              </a:rPr>
              <a:t>Limited to Regression Tasks</a:t>
            </a:r>
            <a:r>
              <a:rPr lang="en-US" sz="1400" b="0" i="0" dirty="0">
                <a:solidFill>
                  <a:srgbClr val="374151"/>
                </a:solidFill>
                <a:effectLst/>
                <a:latin typeface="Bell MT" panose="02020503060305020303" pitchFamily="18" charset="0"/>
              </a:rPr>
              <a:t>: Ridge regression is specifically designed for regression problems and cannot be directly applied to classification tasks.</a:t>
            </a:r>
          </a:p>
          <a:p>
            <a:pPr marL="285750" indent="-285750" algn="l">
              <a:buFont typeface="Arial" panose="020B0604020202020204" pitchFamily="34" charset="0"/>
              <a:buChar char="•"/>
            </a:pPr>
            <a:endParaRPr lang="en-US" sz="1400" dirty="0">
              <a:solidFill>
                <a:srgbClr val="374151"/>
              </a:solidFill>
              <a:latin typeface="Bell MT" panose="02020503060305020303" pitchFamily="18" charset="0"/>
            </a:endParaRPr>
          </a:p>
          <a:p>
            <a:r>
              <a:rPr lang="en-IN" b="1" dirty="0">
                <a:latin typeface="Bell MT" panose="02020503060305020303" pitchFamily="18" charset="0"/>
              </a:rPr>
              <a:t>8.5 Implementation &amp; Result</a:t>
            </a:r>
          </a:p>
          <a:p>
            <a:r>
              <a:rPr lang="en-IN" b="1" dirty="0">
                <a:latin typeface="Bell MT" panose="02020503060305020303" pitchFamily="18" charset="0"/>
              </a:rPr>
              <a:t>Hyperparameter</a:t>
            </a:r>
          </a:p>
          <a:p>
            <a:r>
              <a:rPr lang="en-IN" sz="1400" b="1" dirty="0">
                <a:latin typeface="Bell MT" panose="02020503060305020303" pitchFamily="18" charset="0"/>
              </a:rPr>
              <a:t>Alpha</a:t>
            </a:r>
            <a:r>
              <a:rPr lang="en-IN" sz="1400" dirty="0">
                <a:latin typeface="Bell MT" panose="02020503060305020303" pitchFamily="18" charset="0"/>
              </a:rPr>
              <a:t>: The regularization strength parameter is set to 1.0 in this implementation. The solver used is 'sag', which is efficient for large datasets.</a:t>
            </a:r>
          </a:p>
          <a:p>
            <a:endParaRPr lang="en-IN" sz="1400" dirty="0">
              <a:latin typeface="Bell MT" panose="02020503060305020303" pitchFamily="18" charset="0"/>
            </a:endParaRPr>
          </a:p>
          <a:p>
            <a:r>
              <a:rPr lang="en-IN" b="1" dirty="0">
                <a:latin typeface="Bell MT" panose="02020503060305020303" pitchFamily="18" charset="0"/>
              </a:rPr>
              <a:t>8.6 Results</a:t>
            </a:r>
          </a:p>
          <a:p>
            <a:r>
              <a:rPr lang="en-US" altLang="en-US" sz="1400" b="1" dirty="0">
                <a:latin typeface="Bell MT" panose="02020503060305020303" pitchFamily="18" charset="0"/>
              </a:rPr>
              <a:t>MAE: </a:t>
            </a:r>
            <a:r>
              <a:rPr lang="en-US" altLang="en-US" sz="1400" dirty="0">
                <a:latin typeface="Bell MT" panose="02020503060305020303" pitchFamily="18" charset="0"/>
              </a:rPr>
              <a:t>1.72 °C </a:t>
            </a:r>
          </a:p>
          <a:p>
            <a:r>
              <a:rPr lang="en-IN" sz="1400" b="1" dirty="0">
                <a:latin typeface="Bell MT" panose="02020503060305020303" pitchFamily="18" charset="0"/>
              </a:rPr>
              <a:t>MSE</a:t>
            </a:r>
            <a:r>
              <a:rPr lang="en-IN" sz="1400" dirty="0">
                <a:latin typeface="Bell MT" panose="02020503060305020303" pitchFamily="18" charset="0"/>
              </a:rPr>
              <a:t>: </a:t>
            </a:r>
            <a:r>
              <a:rPr lang="en-US" altLang="en-US" sz="1400" dirty="0">
                <a:latin typeface="Bell MT" panose="02020503060305020303" pitchFamily="18" charset="0"/>
              </a:rPr>
              <a:t>8.89 </a:t>
            </a:r>
          </a:p>
          <a:p>
            <a:r>
              <a:rPr lang="en-IN" sz="1400" b="1" dirty="0">
                <a:latin typeface="Bell MT" panose="02020503060305020303" pitchFamily="18" charset="0"/>
              </a:rPr>
              <a:t>RMSE</a:t>
            </a:r>
            <a:r>
              <a:rPr lang="en-IN" sz="1400" dirty="0">
                <a:latin typeface="Bell MT" panose="02020503060305020303" pitchFamily="18" charset="0"/>
              </a:rPr>
              <a:t>: </a:t>
            </a:r>
            <a:r>
              <a:rPr lang="en-US" altLang="en-US" sz="1400" dirty="0">
                <a:latin typeface="Bell MT" panose="02020503060305020303" pitchFamily="18" charset="0"/>
              </a:rPr>
              <a:t>2.98 °C </a:t>
            </a:r>
          </a:p>
          <a:p>
            <a:r>
              <a:rPr lang="en-IN" sz="1400" b="1" dirty="0">
                <a:latin typeface="Bell MT" panose="02020503060305020303" pitchFamily="18" charset="0"/>
              </a:rPr>
              <a:t>R² Score</a:t>
            </a:r>
            <a:r>
              <a:rPr lang="en-IN" sz="1400" dirty="0">
                <a:latin typeface="Bell MT" panose="02020503060305020303" pitchFamily="18" charset="0"/>
              </a:rPr>
              <a:t>: </a:t>
            </a:r>
            <a:r>
              <a:rPr lang="en-US" altLang="en-US" sz="1400" dirty="0">
                <a:latin typeface="Bell MT" panose="02020503060305020303" pitchFamily="18" charset="0"/>
              </a:rPr>
              <a:t>0.76</a:t>
            </a:r>
            <a:r>
              <a:rPr lang="en-US" altLang="en-US" sz="800" dirty="0">
                <a:latin typeface="Bell MT" panose="02020503060305020303" pitchFamily="18" charset="0"/>
              </a:rPr>
              <a:t> </a:t>
            </a:r>
            <a:endParaRPr lang="en-US" sz="1400" b="0" i="0" dirty="0">
              <a:solidFill>
                <a:srgbClr val="374151"/>
              </a:solidFill>
              <a:effectLst/>
              <a:latin typeface="Bell MT" panose="02020503060305020303" pitchFamily="18" charset="0"/>
            </a:endParaRPr>
          </a:p>
          <a:p>
            <a:pPr algn="l"/>
            <a:endParaRPr lang="en-US" sz="1400" b="0" i="0" dirty="0">
              <a:solidFill>
                <a:srgbClr val="374151"/>
              </a:solidFill>
              <a:effectLst/>
              <a:latin typeface="Bell MT" panose="02020503060305020303" pitchFamily="18" charset="0"/>
            </a:endParaRPr>
          </a:p>
        </p:txBody>
      </p:sp>
      <p:sp>
        <p:nvSpPr>
          <p:cNvPr id="5" name="Rectangle 1">
            <a:extLst>
              <a:ext uri="{FF2B5EF4-FFF2-40B4-BE49-F238E27FC236}">
                <a16:creationId xmlns:a16="http://schemas.microsoft.com/office/drawing/2014/main" id="{D6C76DEE-5456-480C-6048-8ECE6FE76662}"/>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60EAC356-8752-D764-1F12-0B1A715698FB}"/>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8933880B-B5DF-EA90-388D-D5B39CAF10E5}"/>
              </a:ext>
            </a:extLst>
          </p:cNvPr>
          <p:cNvPicPr>
            <a:picLocks noChangeAspect="1"/>
          </p:cNvPicPr>
          <p:nvPr/>
        </p:nvPicPr>
        <p:blipFill>
          <a:blip r:embed="rId2"/>
          <a:stretch>
            <a:fillRect/>
          </a:stretch>
        </p:blipFill>
        <p:spPr>
          <a:xfrm>
            <a:off x="246676" y="5856664"/>
            <a:ext cx="6390601" cy="2592855"/>
          </a:xfrm>
          <a:prstGeom prst="rect">
            <a:avLst/>
          </a:prstGeom>
        </p:spPr>
      </p:pic>
    </p:spTree>
    <p:extLst>
      <p:ext uri="{BB962C8B-B14F-4D97-AF65-F5344CB8AC3E}">
        <p14:creationId xmlns:p14="http://schemas.microsoft.com/office/powerpoint/2010/main" val="1088104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3A417-DCEA-BDD1-294A-4035A11DE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DA077-06C0-C42C-28BA-4E0B6D04AFA9}"/>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472EC548-C11D-BC24-DBEE-448DCC009882}"/>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413A43C8-7CD8-ABA6-0288-AC5BE3CBEC70}"/>
              </a:ext>
            </a:extLst>
          </p:cNvPr>
          <p:cNvSpPr txBox="1"/>
          <p:nvPr/>
        </p:nvSpPr>
        <p:spPr>
          <a:xfrm>
            <a:off x="246677" y="821636"/>
            <a:ext cx="6296066" cy="8525411"/>
          </a:xfrm>
          <a:prstGeom prst="rect">
            <a:avLst/>
          </a:prstGeom>
          <a:noFill/>
        </p:spPr>
        <p:txBody>
          <a:bodyPr wrap="square">
            <a:spAutoFit/>
          </a:bodyPr>
          <a:lstStyle/>
          <a:p>
            <a:r>
              <a:rPr lang="en-IN" sz="2400" b="1" dirty="0">
                <a:latin typeface="Bell MT" panose="02020503060305020303" pitchFamily="18" charset="0"/>
              </a:rPr>
              <a:t>9. Support Vector Regression</a:t>
            </a:r>
          </a:p>
          <a:p>
            <a:endParaRPr lang="en-IN" sz="1400" b="1" dirty="0">
              <a:latin typeface="Bell MT" panose="02020503060305020303" pitchFamily="18" charset="0"/>
            </a:endParaRPr>
          </a:p>
          <a:p>
            <a:r>
              <a:rPr lang="en-US" b="1" dirty="0">
                <a:latin typeface="Bell MT" panose="02020503060305020303" pitchFamily="18" charset="0"/>
              </a:rPr>
              <a:t>9.1 Introduction</a:t>
            </a:r>
          </a:p>
          <a:p>
            <a:r>
              <a:rPr lang="en-US" sz="1400" dirty="0">
                <a:latin typeface="Bell MT" panose="02020503060305020303" pitchFamily="18" charset="0"/>
              </a:rPr>
              <a:t>This report presents an analysis of weather prediction using Support Vector Regression (SVR). The model aims to forecast the minimum and maximum temperatures based on historical weather data. SVR is a powerful regression technique that can capture complex relationships in data, making it suitable for this task.</a:t>
            </a:r>
          </a:p>
          <a:p>
            <a:r>
              <a:rPr lang="en-US" b="1" dirty="0">
                <a:latin typeface="Bell MT" panose="02020503060305020303" pitchFamily="18" charset="0"/>
              </a:rPr>
              <a:t>9.2 Objective</a:t>
            </a:r>
          </a:p>
          <a:p>
            <a:r>
              <a:rPr lang="en-US" sz="1400" dirty="0">
                <a:latin typeface="Bell MT" panose="02020503060305020303" pitchFamily="18" charset="0"/>
              </a:rPr>
              <a:t>The primary objective of this analysis is to develop a predictive model that accurately estimates the next day's minimum and maximum temperatures using historical weather data. The model's performance will be evaluated using various metrics to ensure its reliability.</a:t>
            </a:r>
          </a:p>
          <a:p>
            <a:endParaRPr lang="en-US" sz="1400" dirty="0">
              <a:latin typeface="Bell MT" panose="02020503060305020303" pitchFamily="18" charset="0"/>
            </a:endParaRPr>
          </a:p>
          <a:p>
            <a:pPr lvl="0" defTabSz="914400" eaLnBrk="0" fontAlgn="base" hangingPunct="0">
              <a:spcBef>
                <a:spcPct val="0"/>
              </a:spcBef>
              <a:spcAft>
                <a:spcPct val="0"/>
              </a:spcAft>
            </a:pPr>
            <a:r>
              <a:rPr lang="en-US" altLang="en-US" b="1" dirty="0">
                <a:solidFill>
                  <a:srgbClr val="111827"/>
                </a:solidFill>
                <a:latin typeface="Bell MT" panose="02020503060305020303" pitchFamily="18" charset="0"/>
              </a:rPr>
              <a:t>9.3 Libraries &amp; Modules Used</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Pandas</a:t>
            </a:r>
            <a:r>
              <a:rPr lang="en-US" altLang="en-US" sz="1400" dirty="0">
                <a:solidFill>
                  <a:srgbClr val="374151"/>
                </a:solidFill>
                <a:latin typeface="Bell MT" panose="02020503060305020303" pitchFamily="18" charset="0"/>
              </a:rPr>
              <a:t>: For data manipulation and analysis.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Seaborn</a:t>
            </a:r>
            <a:r>
              <a:rPr lang="en-US" altLang="en-US" sz="1400" dirty="0">
                <a:solidFill>
                  <a:srgbClr val="374151"/>
                </a:solidFill>
                <a:latin typeface="Bell MT" panose="02020503060305020303" pitchFamily="18" charset="0"/>
              </a:rPr>
              <a:t>: For data visualization.</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NumPy</a:t>
            </a:r>
            <a:r>
              <a:rPr lang="en-US" altLang="en-US" sz="1400" dirty="0">
                <a:solidFill>
                  <a:srgbClr val="374151"/>
                </a:solidFill>
                <a:latin typeface="Bell MT" panose="02020503060305020303" pitchFamily="18" charset="0"/>
              </a:rPr>
              <a:t>: For numerical operations.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Matplotlib</a:t>
            </a:r>
            <a:r>
              <a:rPr lang="en-US" altLang="en-US" sz="1400" dirty="0">
                <a:solidFill>
                  <a:srgbClr val="374151"/>
                </a:solidFill>
                <a:latin typeface="Bell MT" panose="02020503060305020303" pitchFamily="18" charset="0"/>
              </a:rPr>
              <a:t>: For plotting graphs.</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Scikit-learn</a:t>
            </a:r>
            <a:r>
              <a:rPr lang="en-US" altLang="en-US" sz="1400" dirty="0">
                <a:solidFill>
                  <a:srgbClr val="374151"/>
                </a:solidFill>
                <a:latin typeface="Bell MT" panose="02020503060305020303" pitchFamily="18" charset="0"/>
              </a:rPr>
              <a:t>: For implementing machine learning algorithms, including:</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b="1" dirty="0">
                <a:solidFill>
                  <a:srgbClr val="111827"/>
                </a:solidFill>
                <a:latin typeface="Bell MT" panose="02020503060305020303" pitchFamily="18" charset="0"/>
              </a:rPr>
              <a:t>SVR</a:t>
            </a:r>
            <a:r>
              <a:rPr lang="en-US" altLang="en-US" sz="1400" dirty="0">
                <a:solidFill>
                  <a:srgbClr val="374151"/>
                </a:solidFill>
                <a:latin typeface="Bell MT" panose="02020503060305020303" pitchFamily="18" charset="0"/>
              </a:rPr>
              <a:t> for Support Vector Regression.</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b="1" dirty="0" err="1">
                <a:solidFill>
                  <a:srgbClr val="111827"/>
                </a:solidFill>
                <a:latin typeface="Bell MT" panose="02020503060305020303" pitchFamily="18" charset="0"/>
              </a:rPr>
              <a:t>train_test_split</a:t>
            </a:r>
            <a:r>
              <a:rPr lang="en-US" altLang="en-US" sz="1400" dirty="0">
                <a:solidFill>
                  <a:srgbClr val="374151"/>
                </a:solidFill>
                <a:latin typeface="Bell MT" panose="02020503060305020303" pitchFamily="18" charset="0"/>
              </a:rPr>
              <a:t> for splitting the dataset.</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b="1" dirty="0" err="1">
                <a:solidFill>
                  <a:srgbClr val="111827"/>
                </a:solidFill>
                <a:latin typeface="Bell MT" panose="02020503060305020303" pitchFamily="18" charset="0"/>
              </a:rPr>
              <a:t>mean_absolute_error</a:t>
            </a:r>
            <a:r>
              <a:rPr lang="en-US" altLang="en-US" sz="1400" dirty="0">
                <a:solidFill>
                  <a:srgbClr val="374151"/>
                </a:solidFill>
                <a:latin typeface="Bell MT" panose="02020503060305020303" pitchFamily="18" charset="0"/>
              </a:rPr>
              <a:t>, </a:t>
            </a:r>
            <a:r>
              <a:rPr lang="en-US" altLang="en-US" sz="1400" b="1" dirty="0" err="1">
                <a:solidFill>
                  <a:srgbClr val="111827"/>
                </a:solidFill>
                <a:latin typeface="Bell MT" panose="02020503060305020303" pitchFamily="18" charset="0"/>
              </a:rPr>
              <a:t>mean_squared_error</a:t>
            </a:r>
            <a:r>
              <a:rPr lang="en-US" altLang="en-US" sz="1400" dirty="0">
                <a:solidFill>
                  <a:srgbClr val="374151"/>
                </a:solidFill>
                <a:latin typeface="Bell MT" panose="02020503060305020303" pitchFamily="18" charset="0"/>
              </a:rPr>
              <a:t>, and </a:t>
            </a:r>
            <a:r>
              <a:rPr lang="en-US" altLang="en-US" sz="1400" b="1" dirty="0">
                <a:solidFill>
                  <a:srgbClr val="111827"/>
                </a:solidFill>
                <a:latin typeface="Bell MT" panose="02020503060305020303" pitchFamily="18" charset="0"/>
              </a:rPr>
              <a:t>r2_score</a:t>
            </a:r>
            <a:r>
              <a:rPr lang="en-US" altLang="en-US" sz="1400" dirty="0">
                <a:solidFill>
                  <a:srgbClr val="374151"/>
                </a:solidFill>
                <a:latin typeface="Bell MT" panose="02020503060305020303" pitchFamily="18" charset="0"/>
              </a:rPr>
              <a:t> for performance evaluation.</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b="1" dirty="0" err="1">
                <a:solidFill>
                  <a:srgbClr val="111827"/>
                </a:solidFill>
                <a:latin typeface="Bell MT" panose="02020503060305020303" pitchFamily="18" charset="0"/>
              </a:rPr>
              <a:t>StandardScaler</a:t>
            </a:r>
            <a:r>
              <a:rPr lang="en-US" altLang="en-US" sz="1400" dirty="0">
                <a:solidFill>
                  <a:srgbClr val="374151"/>
                </a:solidFill>
                <a:latin typeface="Bell MT" panose="02020503060305020303" pitchFamily="18" charset="0"/>
              </a:rPr>
              <a:t> for feature scaling.</a:t>
            </a:r>
          </a:p>
          <a:p>
            <a:pPr marL="742950" lvl="1" indent="-285750" defTabSz="914400" eaLnBrk="0" fontAlgn="base" hangingPunct="0">
              <a:spcBef>
                <a:spcPct val="0"/>
              </a:spcBef>
              <a:spcAft>
                <a:spcPct val="0"/>
              </a:spcAft>
              <a:buFont typeface="Arial" panose="020B0604020202020204" pitchFamily="34" charset="0"/>
              <a:buChar char="•"/>
            </a:pPr>
            <a:r>
              <a:rPr lang="en-US" altLang="en-US" sz="1400" b="1" dirty="0" err="1">
                <a:solidFill>
                  <a:srgbClr val="111827"/>
                </a:solidFill>
                <a:latin typeface="Bell MT" panose="02020503060305020303" pitchFamily="18" charset="0"/>
              </a:rPr>
              <a:t>MultiOutputRegressor</a:t>
            </a:r>
            <a:r>
              <a:rPr lang="en-US" altLang="en-US" sz="1400" dirty="0">
                <a:solidFill>
                  <a:srgbClr val="374151"/>
                </a:solidFill>
                <a:latin typeface="Bell MT" panose="02020503060305020303" pitchFamily="18" charset="0"/>
              </a:rPr>
              <a:t> for handling multiple output regression.</a:t>
            </a:r>
          </a:p>
          <a:p>
            <a:pPr lvl="0" defTabSz="914400" eaLnBrk="0" fontAlgn="base" hangingPunct="0">
              <a:spcBef>
                <a:spcPct val="0"/>
              </a:spcBef>
              <a:spcAft>
                <a:spcPct val="0"/>
              </a:spcAft>
            </a:pPr>
            <a:endParaRPr lang="en-US" altLang="en-US" sz="1400" dirty="0">
              <a:latin typeface="Bell MT" panose="02020503060305020303" pitchFamily="18" charset="0"/>
            </a:endParaRPr>
          </a:p>
          <a:p>
            <a:r>
              <a:rPr lang="en-US" b="1" dirty="0">
                <a:latin typeface="Bell MT" panose="02020503060305020303" pitchFamily="18" charset="0"/>
              </a:rPr>
              <a:t>9.4 Scope and Limitations</a:t>
            </a:r>
          </a:p>
          <a:p>
            <a:r>
              <a:rPr lang="en-US" b="1" dirty="0">
                <a:latin typeface="Bell MT" panose="02020503060305020303" pitchFamily="18" charset="0"/>
              </a:rPr>
              <a:t>Scope : </a:t>
            </a:r>
          </a:p>
          <a:p>
            <a:pPr marL="285750" indent="-285750">
              <a:buFont typeface="Arial" panose="020B0604020202020204" pitchFamily="34" charset="0"/>
              <a:buChar char="•"/>
            </a:pPr>
            <a:r>
              <a:rPr lang="en-US" sz="1400" b="1" dirty="0">
                <a:latin typeface="Bell MT" panose="02020503060305020303" pitchFamily="18" charset="0"/>
              </a:rPr>
              <a:t>Multi-output Regression</a:t>
            </a:r>
            <a:r>
              <a:rPr lang="en-US" sz="1400" dirty="0">
                <a:latin typeface="Bell MT" panose="02020503060305020303" pitchFamily="18" charset="0"/>
              </a:rPr>
              <a:t>: The model can predict multiple outputs (</a:t>
            </a:r>
            <a:r>
              <a:rPr lang="en-US" sz="1400" dirty="0" err="1">
                <a:latin typeface="Bell MT" panose="02020503060305020303" pitchFamily="18" charset="0"/>
              </a:rPr>
              <a:t>Next_Min</a:t>
            </a:r>
            <a:r>
              <a:rPr lang="en-US" sz="1400" dirty="0">
                <a:latin typeface="Bell MT" panose="02020503060305020303" pitchFamily="18" charset="0"/>
              </a:rPr>
              <a:t> and </a:t>
            </a:r>
            <a:r>
              <a:rPr lang="en-US" sz="1400" dirty="0" err="1">
                <a:latin typeface="Bell MT" panose="02020503060305020303" pitchFamily="18" charset="0"/>
              </a:rPr>
              <a:t>Next_Max</a:t>
            </a:r>
            <a:r>
              <a:rPr lang="en-US" sz="1400" dirty="0">
                <a:latin typeface="Bell MT" panose="02020503060305020303" pitchFamily="18" charset="0"/>
              </a:rPr>
              <a:t>) simultaneously, making it efficient for weather forecasting.</a:t>
            </a:r>
          </a:p>
          <a:p>
            <a:pPr marL="285750" indent="-285750">
              <a:buFont typeface="Arial" panose="020B0604020202020204" pitchFamily="34" charset="0"/>
              <a:buChar char="•"/>
            </a:pPr>
            <a:r>
              <a:rPr lang="en-US" sz="1400" b="1" dirty="0">
                <a:latin typeface="Bell MT" panose="02020503060305020303" pitchFamily="18" charset="0"/>
              </a:rPr>
              <a:t>Non-linear Relationships</a:t>
            </a:r>
            <a:r>
              <a:rPr lang="en-US" sz="1400" dirty="0">
                <a:latin typeface="Bell MT" panose="02020503060305020303" pitchFamily="18" charset="0"/>
              </a:rPr>
              <a:t>: SVR can capture non-linear relationships in the data, which is beneficial for complex weather patterns.</a:t>
            </a:r>
          </a:p>
          <a:p>
            <a:pPr marL="285750" indent="-285750">
              <a:buFont typeface="Arial" panose="020B0604020202020204" pitchFamily="34" charset="0"/>
              <a:buChar char="•"/>
            </a:pPr>
            <a:r>
              <a:rPr lang="en-US" sz="1400" b="1" dirty="0">
                <a:latin typeface="Bell MT" panose="02020503060305020303" pitchFamily="18" charset="0"/>
              </a:rPr>
              <a:t>Robustness to Outliers</a:t>
            </a:r>
            <a:r>
              <a:rPr lang="en-US" sz="1400" dirty="0">
                <a:latin typeface="Bell MT" panose="02020503060305020303" pitchFamily="18" charset="0"/>
              </a:rPr>
              <a:t>: SVR is less sensitive to outliers compared to other regression techniques, improving prediction accuracy.</a:t>
            </a:r>
          </a:p>
          <a:p>
            <a:pPr marL="285750" indent="-285750">
              <a:buFont typeface="Arial" panose="020B0604020202020204" pitchFamily="34" charset="0"/>
              <a:buChar char="•"/>
            </a:pPr>
            <a:r>
              <a:rPr lang="en-US" sz="1400" b="1" dirty="0">
                <a:latin typeface="Bell MT" panose="02020503060305020303" pitchFamily="18" charset="0"/>
              </a:rPr>
              <a:t>Scalability</a:t>
            </a:r>
            <a:r>
              <a:rPr lang="en-US" sz="1400" dirty="0">
                <a:latin typeface="Bell MT" panose="02020503060305020303" pitchFamily="18" charset="0"/>
              </a:rPr>
              <a:t>: The model can be scaled to include more features or larger datasets without significant changes to the underlying algorithm.</a:t>
            </a:r>
            <a:endParaRPr lang="en-IN" sz="1400" b="1" dirty="0">
              <a:latin typeface="Bell MT" panose="02020503060305020303" pitchFamily="18" charset="0"/>
            </a:endParaRPr>
          </a:p>
        </p:txBody>
      </p:sp>
      <p:sp>
        <p:nvSpPr>
          <p:cNvPr id="5" name="Rectangle 1">
            <a:extLst>
              <a:ext uri="{FF2B5EF4-FFF2-40B4-BE49-F238E27FC236}">
                <a16:creationId xmlns:a16="http://schemas.microsoft.com/office/drawing/2014/main" id="{762AD1CB-3ABA-B874-D5C2-865F0E6738D7}"/>
              </a:ext>
            </a:extLst>
          </p:cNvPr>
          <p:cNvSpPr>
            <a:spLocks noChangeArrowheads="1"/>
          </p:cNvSpPr>
          <p:nvPr/>
        </p:nvSpPr>
        <p:spPr bwMode="auto">
          <a:xfrm>
            <a:off x="0" y="691"/>
            <a:ext cx="65" cy="4558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9025"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3821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468FB-315A-BA53-EC8A-6E721574E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BCD4C-7D54-B59C-9FCD-B81CC93C8A44}"/>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0EE307B0-C2A0-73AA-2F36-AB8D271A53FE}"/>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7F3D1926-460D-73E6-2B6F-9C4C21E09F11}"/>
              </a:ext>
            </a:extLst>
          </p:cNvPr>
          <p:cNvSpPr txBox="1"/>
          <p:nvPr/>
        </p:nvSpPr>
        <p:spPr>
          <a:xfrm>
            <a:off x="246677" y="905457"/>
            <a:ext cx="6296066" cy="7078861"/>
          </a:xfrm>
          <a:prstGeom prst="rect">
            <a:avLst/>
          </a:prstGeom>
          <a:noFill/>
        </p:spPr>
        <p:txBody>
          <a:bodyPr wrap="square">
            <a:spAutoFit/>
          </a:bodyPr>
          <a:lstStyle/>
          <a:p>
            <a:pPr algn="l">
              <a:buNone/>
            </a:pPr>
            <a:r>
              <a:rPr lang="en-US" b="1" i="0" dirty="0">
                <a:solidFill>
                  <a:srgbClr val="111827"/>
                </a:solidFill>
                <a:effectLst/>
                <a:latin typeface="Bell MT" panose="02020503060305020303" pitchFamily="18" charset="0"/>
              </a:rPr>
              <a:t>Limitations</a:t>
            </a:r>
          </a:p>
          <a:p>
            <a:pPr marL="285750" indent="-285750" algn="l">
              <a:buFont typeface="Arial" panose="020B0604020202020204" pitchFamily="34" charset="0"/>
              <a:buChar char="•"/>
            </a:pPr>
            <a:r>
              <a:rPr lang="en-US" sz="1400" b="1" i="0" dirty="0">
                <a:solidFill>
                  <a:srgbClr val="111827"/>
                </a:solidFill>
                <a:effectLst/>
                <a:latin typeface="Bell MT" panose="02020503060305020303" pitchFamily="18" charset="0"/>
              </a:rPr>
              <a:t>Parameter Tuning</a:t>
            </a:r>
            <a:r>
              <a:rPr lang="en-US" sz="1400" b="0" i="0" dirty="0">
                <a:solidFill>
                  <a:srgbClr val="374151"/>
                </a:solidFill>
                <a:effectLst/>
                <a:latin typeface="Bell MT" panose="02020503060305020303" pitchFamily="18" charset="0"/>
              </a:rPr>
              <a:t>: SVR requires careful tuning of hyperparameters (e.g., kernel type, epsilon) to achieve optimal performance, which can be time-consuming.</a:t>
            </a:r>
          </a:p>
          <a:p>
            <a:pPr marL="285750" indent="-285750" algn="l">
              <a:buFont typeface="Arial" panose="020B0604020202020204" pitchFamily="34" charset="0"/>
              <a:buChar char="•"/>
            </a:pPr>
            <a:r>
              <a:rPr lang="en-US" sz="1400" b="1" i="0" dirty="0">
                <a:solidFill>
                  <a:srgbClr val="111827"/>
                </a:solidFill>
                <a:effectLst/>
                <a:latin typeface="Bell MT" panose="02020503060305020303" pitchFamily="18" charset="0"/>
              </a:rPr>
              <a:t>Computational Complexity</a:t>
            </a:r>
            <a:r>
              <a:rPr lang="en-US" sz="1400" b="0" i="0" dirty="0">
                <a:solidFill>
                  <a:srgbClr val="374151"/>
                </a:solidFill>
                <a:effectLst/>
                <a:latin typeface="Bell MT" panose="02020503060305020303" pitchFamily="18" charset="0"/>
              </a:rPr>
              <a:t>: The training time can be high for large datasets, making it less suitable for real-time predictions.</a:t>
            </a:r>
          </a:p>
          <a:p>
            <a:pPr marL="285750" indent="-285750" algn="l">
              <a:buFont typeface="Arial" panose="020B0604020202020204" pitchFamily="34" charset="0"/>
              <a:buChar char="•"/>
            </a:pPr>
            <a:r>
              <a:rPr lang="en-US" sz="1400" b="1" i="0" dirty="0">
                <a:solidFill>
                  <a:srgbClr val="111827"/>
                </a:solidFill>
                <a:effectLst/>
                <a:latin typeface="Bell MT" panose="02020503060305020303" pitchFamily="18" charset="0"/>
              </a:rPr>
              <a:t>Interpretability</a:t>
            </a:r>
            <a:r>
              <a:rPr lang="en-US" sz="1400" b="0" i="0" dirty="0">
                <a:solidFill>
                  <a:srgbClr val="374151"/>
                </a:solidFill>
                <a:effectLst/>
                <a:latin typeface="Bell MT" panose="02020503060305020303" pitchFamily="18" charset="0"/>
              </a:rPr>
              <a:t>: The model's predictions can be difficult to interpret, as SVR does not provide insights into feature importance.</a:t>
            </a:r>
          </a:p>
          <a:p>
            <a:pPr marL="285750" indent="-285750" algn="l">
              <a:buFont typeface="Arial" panose="020B0604020202020204" pitchFamily="34" charset="0"/>
              <a:buChar char="•"/>
            </a:pPr>
            <a:r>
              <a:rPr lang="en-US" sz="1400" b="1" i="0" dirty="0">
                <a:solidFill>
                  <a:srgbClr val="111827"/>
                </a:solidFill>
                <a:effectLst/>
                <a:latin typeface="Bell MT" panose="02020503060305020303" pitchFamily="18" charset="0"/>
              </a:rPr>
              <a:t>Assumption of Stationarity</a:t>
            </a:r>
            <a:r>
              <a:rPr lang="en-US" sz="1400" b="0" i="0" dirty="0">
                <a:solidFill>
                  <a:srgbClr val="374151"/>
                </a:solidFill>
                <a:effectLst/>
                <a:latin typeface="Bell MT" panose="02020503060305020303" pitchFamily="18" charset="0"/>
              </a:rPr>
              <a:t>: The model assumes that the relationships in the data remain constant over time, which may not hold true in dynamic weather conditions.</a:t>
            </a:r>
          </a:p>
          <a:p>
            <a:pPr algn="l">
              <a:buFont typeface="+mj-lt"/>
              <a:buAutoNum type="arabicPeriod"/>
            </a:pPr>
            <a:endParaRPr lang="en-US" sz="1400" dirty="0">
              <a:solidFill>
                <a:srgbClr val="374151"/>
              </a:solidFill>
              <a:latin typeface="Bell MT" panose="02020503060305020303" pitchFamily="18" charset="0"/>
            </a:endParaRPr>
          </a:p>
          <a:p>
            <a:r>
              <a:rPr lang="en-US" b="1" dirty="0">
                <a:latin typeface="Bell MT" panose="02020503060305020303" pitchFamily="18" charset="0"/>
              </a:rPr>
              <a:t>9.5 Implementation</a:t>
            </a:r>
          </a:p>
          <a:p>
            <a:r>
              <a:rPr lang="en-US" b="1" dirty="0">
                <a:latin typeface="Bell MT" panose="02020503060305020303" pitchFamily="18" charset="0"/>
              </a:rPr>
              <a:t>Hyperparameter Tuning</a:t>
            </a:r>
          </a:p>
          <a:p>
            <a:r>
              <a:rPr lang="en-US" sz="1400" dirty="0">
                <a:latin typeface="Bell MT" panose="02020503060305020303" pitchFamily="18" charset="0"/>
              </a:rPr>
              <a:t>The model uses a Radial Basis Function (RBF) kernel with a cache size of 300 and an epsilon value of 0.5. These parameters were chosen to balance model complexity and performance.</a:t>
            </a:r>
          </a:p>
          <a:p>
            <a:endParaRPr lang="en-US" sz="1400" dirty="0">
              <a:latin typeface="Bell MT" panose="02020503060305020303" pitchFamily="18" charset="0"/>
            </a:endParaRPr>
          </a:p>
          <a:p>
            <a:r>
              <a:rPr lang="en-US" b="1" dirty="0">
                <a:latin typeface="Bell MT" panose="02020503060305020303" pitchFamily="18" charset="0"/>
              </a:rPr>
              <a:t>Implementation</a:t>
            </a:r>
          </a:p>
          <a:p>
            <a:pPr marL="285750" indent="-285750">
              <a:buFont typeface="Arial" panose="020B0604020202020204" pitchFamily="34" charset="0"/>
              <a:buChar char="•"/>
            </a:pPr>
            <a:r>
              <a:rPr lang="en-US" sz="1400" b="1" dirty="0">
                <a:latin typeface="Bell MT" panose="02020503060305020303" pitchFamily="18" charset="0"/>
              </a:rPr>
              <a:t>Data Preparation</a:t>
            </a:r>
            <a:r>
              <a:rPr lang="en-US" sz="1400" dirty="0">
                <a:latin typeface="Bell MT" panose="02020503060305020303" pitchFamily="18" charset="0"/>
              </a:rPr>
              <a:t>: The dataset is loaded, and features are separated from the target variables (</a:t>
            </a:r>
            <a:r>
              <a:rPr lang="en-US" sz="1400" dirty="0" err="1">
                <a:latin typeface="Bell MT" panose="02020503060305020303" pitchFamily="18" charset="0"/>
              </a:rPr>
              <a:t>Next_Min</a:t>
            </a:r>
            <a:r>
              <a:rPr lang="en-US" sz="1400" dirty="0">
                <a:latin typeface="Bell MT" panose="02020503060305020303" pitchFamily="18" charset="0"/>
              </a:rPr>
              <a:t> and </a:t>
            </a:r>
            <a:r>
              <a:rPr lang="en-US" sz="1400" dirty="0" err="1">
                <a:latin typeface="Bell MT" panose="02020503060305020303" pitchFamily="18" charset="0"/>
              </a:rPr>
              <a:t>Next_Max</a:t>
            </a:r>
            <a:r>
              <a:rPr lang="en-US" sz="1400" dirty="0">
                <a:latin typeface="Bell MT" panose="02020503060305020303" pitchFamily="18" charset="0"/>
              </a:rPr>
              <a:t>).</a:t>
            </a:r>
          </a:p>
          <a:p>
            <a:pPr marL="285750" indent="-285750">
              <a:buFont typeface="Arial" panose="020B0604020202020204" pitchFamily="34" charset="0"/>
              <a:buChar char="•"/>
            </a:pPr>
            <a:r>
              <a:rPr lang="en-US" sz="1400" b="1" dirty="0">
                <a:latin typeface="Bell MT" panose="02020503060305020303" pitchFamily="18" charset="0"/>
              </a:rPr>
              <a:t>Train-Test Split</a:t>
            </a:r>
            <a:r>
              <a:rPr lang="en-US" sz="1400" dirty="0">
                <a:latin typeface="Bell MT" panose="02020503060305020303" pitchFamily="18" charset="0"/>
              </a:rPr>
              <a:t>: The data is split into training (80%) and testing (20%) sets.</a:t>
            </a:r>
          </a:p>
          <a:p>
            <a:pPr marL="285750" indent="-285750">
              <a:buFont typeface="Arial" panose="020B0604020202020204" pitchFamily="34" charset="0"/>
              <a:buChar char="•"/>
            </a:pPr>
            <a:r>
              <a:rPr lang="en-US" sz="1400" b="1" dirty="0">
                <a:latin typeface="Bell MT" panose="02020503060305020303" pitchFamily="18" charset="0"/>
              </a:rPr>
              <a:t>Model Training</a:t>
            </a:r>
            <a:r>
              <a:rPr lang="en-US" sz="1400" dirty="0">
                <a:latin typeface="Bell MT" panose="02020503060305020303" pitchFamily="18" charset="0"/>
              </a:rPr>
              <a:t>: A pipeline is created that includes feature scaling and the SVR model wrapped in a </a:t>
            </a:r>
            <a:r>
              <a:rPr lang="en-US" sz="1400" dirty="0" err="1">
                <a:latin typeface="Bell MT" panose="02020503060305020303" pitchFamily="18" charset="0"/>
              </a:rPr>
              <a:t>MultiOutputRegressor</a:t>
            </a:r>
            <a:r>
              <a:rPr lang="en-US" sz="1400" dirty="0">
                <a:latin typeface="Bell MT" panose="02020503060305020303" pitchFamily="18" charset="0"/>
              </a:rPr>
              <a:t>.</a:t>
            </a:r>
          </a:p>
          <a:p>
            <a:pPr marL="285750" indent="-285750">
              <a:buFont typeface="Arial" panose="020B0604020202020204" pitchFamily="34" charset="0"/>
              <a:buChar char="•"/>
            </a:pPr>
            <a:r>
              <a:rPr lang="en-US" sz="1400" b="1" dirty="0">
                <a:latin typeface="Bell MT" panose="02020503060305020303" pitchFamily="18" charset="0"/>
              </a:rPr>
              <a:t>Prediction</a:t>
            </a:r>
            <a:r>
              <a:rPr lang="en-US" sz="1400" dirty="0">
                <a:latin typeface="Bell MT" panose="02020503060305020303" pitchFamily="18" charset="0"/>
              </a:rPr>
              <a:t>: The model predicts the temperatures for the test set.</a:t>
            </a:r>
          </a:p>
          <a:p>
            <a:pPr marL="285750" indent="-285750">
              <a:buFont typeface="Arial" panose="020B0604020202020204" pitchFamily="34" charset="0"/>
              <a:buChar char="•"/>
            </a:pPr>
            <a:endParaRPr lang="en-US" sz="1400" dirty="0">
              <a:latin typeface="Bell MT" panose="02020503060305020303" pitchFamily="18" charset="0"/>
            </a:endParaRPr>
          </a:p>
          <a:p>
            <a:r>
              <a:rPr lang="en-US" b="1" dirty="0">
                <a:latin typeface="Bell MT" panose="02020503060305020303" pitchFamily="18" charset="0"/>
              </a:rPr>
              <a:t>9.6 Results :</a:t>
            </a:r>
          </a:p>
          <a:p>
            <a:r>
              <a:rPr lang="en-US" altLang="en-US" sz="1400" dirty="0">
                <a:latin typeface="Bell MT" panose="02020503060305020303" pitchFamily="18" charset="0"/>
              </a:rPr>
              <a:t>MAE: 1.37 °C </a:t>
            </a:r>
          </a:p>
          <a:p>
            <a:r>
              <a:rPr lang="en-US" altLang="en-US" sz="1400" dirty="0">
                <a:latin typeface="Bell MT" panose="02020503060305020303" pitchFamily="18" charset="0"/>
              </a:rPr>
              <a:t>MSE: 4.89 </a:t>
            </a:r>
          </a:p>
          <a:p>
            <a:r>
              <a:rPr lang="en-US" altLang="en-US" sz="1400" dirty="0">
                <a:latin typeface="Bell MT" panose="02020503060305020303" pitchFamily="18" charset="0"/>
              </a:rPr>
              <a:t>RMSE: 2.21 °C </a:t>
            </a:r>
          </a:p>
          <a:p>
            <a:r>
              <a:rPr lang="en-US" altLang="en-US" sz="1400" dirty="0">
                <a:latin typeface="Bell MT" panose="02020503060305020303" pitchFamily="18" charset="0"/>
              </a:rPr>
              <a:t>R² Score: 0.86 </a:t>
            </a:r>
            <a:endParaRPr lang="en-US" sz="1400" b="0" i="0" dirty="0">
              <a:solidFill>
                <a:srgbClr val="374151"/>
              </a:solidFill>
              <a:effectLst/>
              <a:latin typeface="Bell MT" panose="02020503060305020303" pitchFamily="18" charset="0"/>
            </a:endParaRPr>
          </a:p>
        </p:txBody>
      </p:sp>
      <p:sp>
        <p:nvSpPr>
          <p:cNvPr id="5" name="Rectangle 1">
            <a:extLst>
              <a:ext uri="{FF2B5EF4-FFF2-40B4-BE49-F238E27FC236}">
                <a16:creationId xmlns:a16="http://schemas.microsoft.com/office/drawing/2014/main" id="{CBE497CA-359E-F532-EEE6-F456B17FF39E}"/>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2894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AE3A1-F6B1-6A16-DEFB-D3B9F6969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27FB5-144F-C1CE-84E3-34F6A27AA740}"/>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3. Regression Model’s</a:t>
            </a:r>
            <a:endParaRPr lang="en-IN" dirty="0"/>
          </a:p>
        </p:txBody>
      </p:sp>
      <p:cxnSp>
        <p:nvCxnSpPr>
          <p:cNvPr id="6" name="Straight Connector 5">
            <a:extLst>
              <a:ext uri="{FF2B5EF4-FFF2-40B4-BE49-F238E27FC236}">
                <a16:creationId xmlns:a16="http://schemas.microsoft.com/office/drawing/2014/main" id="{5A90B6D9-7239-AB28-2935-3CD952362560}"/>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F9275EA8-5529-FDCA-B91A-5A1C51236715}"/>
              </a:ext>
            </a:extLst>
          </p:cNvPr>
          <p:cNvPicPr>
            <a:picLocks noChangeAspect="1"/>
          </p:cNvPicPr>
          <p:nvPr/>
        </p:nvPicPr>
        <p:blipFill>
          <a:blip r:embed="rId2"/>
          <a:stretch>
            <a:fillRect/>
          </a:stretch>
        </p:blipFill>
        <p:spPr>
          <a:xfrm>
            <a:off x="304867" y="1122743"/>
            <a:ext cx="6169296" cy="2525491"/>
          </a:xfrm>
          <a:prstGeom prst="rect">
            <a:avLst/>
          </a:prstGeom>
        </p:spPr>
      </p:pic>
      <p:pic>
        <p:nvPicPr>
          <p:cNvPr id="7" name="Picture 6">
            <a:extLst>
              <a:ext uri="{FF2B5EF4-FFF2-40B4-BE49-F238E27FC236}">
                <a16:creationId xmlns:a16="http://schemas.microsoft.com/office/drawing/2014/main" id="{142E23D0-40FB-CF0A-539D-8C8CAF720210}"/>
              </a:ext>
            </a:extLst>
          </p:cNvPr>
          <p:cNvPicPr>
            <a:picLocks noChangeAspect="1"/>
          </p:cNvPicPr>
          <p:nvPr/>
        </p:nvPicPr>
        <p:blipFill>
          <a:blip r:embed="rId3"/>
          <a:stretch>
            <a:fillRect/>
          </a:stretch>
        </p:blipFill>
        <p:spPr>
          <a:xfrm>
            <a:off x="315259" y="3808590"/>
            <a:ext cx="6227484" cy="2546663"/>
          </a:xfrm>
          <a:prstGeom prst="rect">
            <a:avLst/>
          </a:prstGeom>
        </p:spPr>
      </p:pic>
    </p:spTree>
    <p:extLst>
      <p:ext uri="{BB962C8B-B14F-4D97-AF65-F5344CB8AC3E}">
        <p14:creationId xmlns:p14="http://schemas.microsoft.com/office/powerpoint/2010/main" val="981788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76408E-A3DC-779E-1821-891D3205AE20}"/>
              </a:ext>
            </a:extLst>
          </p:cNvPr>
          <p:cNvSpPr>
            <a:spLocks noGrp="1"/>
          </p:cNvSpPr>
          <p:nvPr>
            <p:ph type="title"/>
          </p:nvPr>
        </p:nvSpPr>
        <p:spPr>
          <a:xfrm>
            <a:off x="153278" y="176487"/>
            <a:ext cx="6287121" cy="678543"/>
          </a:xfrm>
        </p:spPr>
        <p:txBody>
          <a:bodyPr/>
          <a:lstStyle/>
          <a:p>
            <a:r>
              <a:rPr lang="en-IN" b="1" dirty="0">
                <a:latin typeface="Bodoni MT" panose="02070603080606020203" pitchFamily="18" charset="0"/>
              </a:rPr>
              <a:t>2. Classification Models </a:t>
            </a:r>
          </a:p>
        </p:txBody>
      </p:sp>
      <p:cxnSp>
        <p:nvCxnSpPr>
          <p:cNvPr id="6" name="Straight Connector 5">
            <a:extLst>
              <a:ext uri="{FF2B5EF4-FFF2-40B4-BE49-F238E27FC236}">
                <a16:creationId xmlns:a16="http://schemas.microsoft.com/office/drawing/2014/main" id="{98771551-1315-8B83-3A2D-EA23474A1F57}"/>
              </a:ext>
            </a:extLst>
          </p:cNvPr>
          <p:cNvCxnSpPr>
            <a:cxnSpLocks/>
          </p:cNvCxnSpPr>
          <p:nvPr/>
        </p:nvCxnSpPr>
        <p:spPr>
          <a:xfrm flipV="1">
            <a:off x="242550" y="793341"/>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6699678E-5D98-9281-F18A-F428E9C5A9CF}"/>
              </a:ext>
            </a:extLst>
          </p:cNvPr>
          <p:cNvSpPr txBox="1"/>
          <p:nvPr/>
        </p:nvSpPr>
        <p:spPr>
          <a:xfrm>
            <a:off x="199661" y="927103"/>
            <a:ext cx="6372898" cy="9541073"/>
          </a:xfrm>
          <a:prstGeom prst="rect">
            <a:avLst/>
          </a:prstGeom>
          <a:noFill/>
        </p:spPr>
        <p:txBody>
          <a:bodyPr wrap="square">
            <a:spAutoFit/>
          </a:bodyPr>
          <a:lstStyle/>
          <a:p>
            <a:pPr marL="342900" indent="-342900">
              <a:buAutoNum type="arabicPeriod"/>
            </a:pPr>
            <a:r>
              <a:rPr lang="en-IN" sz="2400" b="1" dirty="0">
                <a:latin typeface="Bell MT" panose="02020503060305020303" pitchFamily="18" charset="0"/>
              </a:rPr>
              <a:t>Support Vector Classifier</a:t>
            </a:r>
          </a:p>
          <a:p>
            <a:endParaRPr lang="en-IN" dirty="0">
              <a:latin typeface="Bell MT" panose="02020503060305020303" pitchFamily="18" charset="0"/>
            </a:endParaRPr>
          </a:p>
          <a:p>
            <a:r>
              <a:rPr lang="en-IN" b="1" dirty="0">
                <a:latin typeface="Bell MT" panose="02020503060305020303" pitchFamily="18" charset="0"/>
              </a:rPr>
              <a:t>1.1 Introduction</a:t>
            </a:r>
          </a:p>
          <a:p>
            <a:r>
              <a:rPr lang="en-US" sz="1400" dirty="0">
                <a:latin typeface="Bell MT" panose="02020503060305020303" pitchFamily="18" charset="0"/>
              </a:rPr>
              <a:t>Decision Tree Classifier is an interpretable machine learning algorithm that creates a tree-like structure of decisions to classify data. In this implementation, the Decision Tree was applied to predict rainy days based on meteorological parameters including temperature readings, rainfall measurements, and potential evaporation data. The algorithm recursively splits the dataset based on feature values that best separate rainy and non-rainy days, making it ideal for weather prediction where understanding the decision-making process is crucial for practical applications.</a:t>
            </a:r>
          </a:p>
          <a:p>
            <a:endParaRPr lang="en-US" sz="1400" dirty="0">
              <a:latin typeface="Bell MT" panose="02020503060305020303" pitchFamily="18" charset="0"/>
            </a:endParaRPr>
          </a:p>
          <a:p>
            <a:r>
              <a:rPr lang="en-US" b="1" dirty="0">
                <a:latin typeface="Bell MT" panose="02020503060305020303" pitchFamily="18" charset="0"/>
              </a:rPr>
              <a:t>1.2 Objective</a:t>
            </a:r>
          </a:p>
          <a:p>
            <a:r>
              <a:rPr lang="en-US" sz="1400" dirty="0">
                <a:latin typeface="Bell MT" panose="02020503060305020303" pitchFamily="18" charset="0"/>
              </a:rPr>
              <a:t>The primary objectives of implementing the Decision Tree Classifier for weather data analysis is:</a:t>
            </a:r>
          </a:p>
          <a:p>
            <a:r>
              <a:rPr lang="en-US" sz="1400" b="1" dirty="0">
                <a:latin typeface="Bell MT" panose="02020503060305020303" pitchFamily="18" charset="0"/>
              </a:rPr>
              <a:t>Binary Classification: </a:t>
            </a:r>
            <a:r>
              <a:rPr lang="en-US" sz="1400" dirty="0">
                <a:latin typeface="Bell MT" panose="02020503060305020303" pitchFamily="18" charset="0"/>
              </a:rPr>
              <a:t>To predict whether a given day will be rainy (1) or non-rainy (0) based on meteorological features</a:t>
            </a:r>
          </a:p>
          <a:p>
            <a:endParaRPr lang="en-US" sz="1400" dirty="0">
              <a:latin typeface="Bell MT" panose="02020503060305020303" pitchFamily="18" charset="0"/>
            </a:endParaRPr>
          </a:p>
          <a:p>
            <a:r>
              <a:rPr lang="en-US" b="1" dirty="0">
                <a:latin typeface="Bell MT" panose="02020503060305020303" pitchFamily="18" charset="0"/>
              </a:rPr>
              <a:t>1.3 </a:t>
            </a:r>
            <a:r>
              <a:rPr lang="en-US" altLang="en-US" b="1" dirty="0">
                <a:latin typeface="Bell MT" panose="02020503060305020303" pitchFamily="18" charset="0"/>
              </a:rPr>
              <a:t>Libraries and Modules Used</a:t>
            </a:r>
          </a:p>
          <a:p>
            <a:pPr lvl="0" defTabSz="914400" eaLnBrk="0" fontAlgn="base" hangingPunct="0">
              <a:spcBef>
                <a:spcPct val="0"/>
              </a:spcBef>
              <a:spcAft>
                <a:spcPct val="0"/>
              </a:spcAft>
            </a:pPr>
            <a:r>
              <a:rPr lang="en-US" altLang="en-US" sz="1400" dirty="0">
                <a:latin typeface="Bell MT" panose="02020503060305020303" pitchFamily="18" charset="0"/>
              </a:rPr>
              <a:t>The implementation utilized several essential Python libraries with their specific modules:</a:t>
            </a:r>
          </a:p>
          <a:p>
            <a:pPr lvl="0" algn="ctr" defTabSz="914400" eaLnBrk="0" fontAlgn="base" hangingPunct="0">
              <a:spcBef>
                <a:spcPct val="0"/>
              </a:spcBef>
              <a:spcAft>
                <a:spcPct val="0"/>
              </a:spcAft>
            </a:pPr>
            <a:r>
              <a:rPr lang="en-US" altLang="en-US" sz="1400" b="1" dirty="0">
                <a:latin typeface="Bell MT" panose="02020503060305020303" pitchFamily="18" charset="0"/>
              </a:rPr>
              <a:t>pandas (pd):</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 </a:t>
            </a:r>
            <a:r>
              <a:rPr lang="en-US" altLang="en-US" sz="1400" dirty="0" err="1">
                <a:latin typeface="Bell MT" panose="02020503060305020303" pitchFamily="18" charset="0"/>
              </a:rPr>
              <a:t>read_csv</a:t>
            </a:r>
            <a:r>
              <a:rPr lang="en-US" altLang="en-US" sz="1400" dirty="0">
                <a:latin typeface="Bell MT" panose="02020503060305020303" pitchFamily="18" charset="0"/>
              </a:rPr>
              <a:t>(): For loading the weather dataset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 </a:t>
            </a:r>
            <a:r>
              <a:rPr lang="en-US" altLang="en-US" sz="1400" dirty="0" err="1">
                <a:latin typeface="Bell MT" panose="02020503060305020303" pitchFamily="18" charset="0"/>
              </a:rPr>
              <a:t>DataFrame</a:t>
            </a:r>
            <a:r>
              <a:rPr lang="en-US" altLang="en-US" sz="1400" dirty="0">
                <a:latin typeface="Bell MT" panose="02020503060305020303" pitchFamily="18" charset="0"/>
              </a:rPr>
              <a:t>: For data structure and manipulation operations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 </a:t>
            </a:r>
            <a:r>
              <a:rPr lang="en-US" altLang="en-US" sz="1400" dirty="0" err="1">
                <a:latin typeface="Bell MT" panose="02020503060305020303" pitchFamily="18" charset="0"/>
              </a:rPr>
              <a:t>to_datetime</a:t>
            </a:r>
            <a:r>
              <a:rPr lang="en-US" altLang="en-US" sz="1400" dirty="0">
                <a:latin typeface="Bell MT" panose="02020503060305020303" pitchFamily="18" charset="0"/>
              </a:rPr>
              <a:t>(): For converting date strings to datetime objects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 </a:t>
            </a:r>
            <a:r>
              <a:rPr lang="en-US" altLang="en-US" sz="1400" dirty="0" err="1">
                <a:latin typeface="Bell MT" panose="02020503060305020303" pitchFamily="18" charset="0"/>
              </a:rPr>
              <a:t>to_csv</a:t>
            </a:r>
            <a:r>
              <a:rPr lang="en-US" altLang="en-US" sz="1400" dirty="0">
                <a:latin typeface="Bell MT" panose="02020503060305020303" pitchFamily="18" charset="0"/>
              </a:rPr>
              <a:t>(): For saving processed data </a:t>
            </a:r>
            <a:endParaRPr lang="en-US" sz="1400" dirty="0">
              <a:latin typeface="Bell MT" panose="02020503060305020303" pitchFamily="18" charset="0"/>
            </a:endParaRPr>
          </a:p>
          <a:p>
            <a:endParaRPr lang="en-US" sz="1400" dirty="0">
              <a:latin typeface="Bell MT" panose="02020503060305020303" pitchFamily="18" charset="0"/>
            </a:endParaRPr>
          </a:p>
          <a:p>
            <a:pPr lvl="0" algn="ctr" defTabSz="914400" eaLnBrk="0" fontAlgn="base" hangingPunct="0">
              <a:spcBef>
                <a:spcPct val="0"/>
              </a:spcBef>
              <a:spcAft>
                <a:spcPct val="0"/>
              </a:spcAft>
            </a:pPr>
            <a:r>
              <a:rPr lang="en-US" altLang="en-US" sz="1400" b="1" dirty="0">
                <a:latin typeface="Bell MT" panose="02020503060305020303" pitchFamily="18" charset="0"/>
              </a:rPr>
              <a:t>scikit-learn (</a:t>
            </a:r>
            <a:r>
              <a:rPr lang="en-US" altLang="en-US" sz="1400" b="1" dirty="0" err="1">
                <a:latin typeface="Bell MT" panose="02020503060305020303" pitchFamily="18" charset="0"/>
              </a:rPr>
              <a:t>sklearn</a:t>
            </a:r>
            <a:r>
              <a:rPr lang="en-US" altLang="en-US" sz="1400" b="1" dirty="0">
                <a:latin typeface="Bell MT" panose="02020503060305020303" pitchFamily="18" charset="0"/>
              </a:rPr>
              <a:t>):</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 </a:t>
            </a:r>
            <a:r>
              <a:rPr lang="en-US" altLang="en-US" sz="1400" dirty="0" err="1">
                <a:latin typeface="Bell MT" panose="02020503060305020303" pitchFamily="18" charset="0"/>
              </a:rPr>
              <a:t>DecisionTreeClassifier</a:t>
            </a:r>
            <a:r>
              <a:rPr lang="en-US" altLang="en-US" sz="1400" dirty="0">
                <a:latin typeface="Bell MT" panose="02020503060305020303" pitchFamily="18" charset="0"/>
              </a:rPr>
              <a:t>: Core algorithm implementation for building the decision              tree model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 </a:t>
            </a:r>
            <a:r>
              <a:rPr lang="en-US" altLang="en-US" sz="1400" dirty="0" err="1">
                <a:latin typeface="Bell MT" panose="02020503060305020303" pitchFamily="18" charset="0"/>
              </a:rPr>
              <a:t>train_test_split</a:t>
            </a:r>
            <a:r>
              <a:rPr lang="en-US" altLang="en-US" sz="1400" dirty="0">
                <a:latin typeface="Bell MT" panose="02020503060305020303" pitchFamily="18" charset="0"/>
              </a:rPr>
              <a:t>: For splitting the dataset into training and testing sets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 </a:t>
            </a:r>
            <a:r>
              <a:rPr lang="en-US" altLang="en-US" sz="1400" dirty="0" err="1">
                <a:latin typeface="Bell MT" panose="02020503060305020303" pitchFamily="18" charset="0"/>
              </a:rPr>
              <a:t>accuracy_score</a:t>
            </a:r>
            <a:r>
              <a:rPr lang="en-US" altLang="en-US" sz="1400" dirty="0">
                <a:latin typeface="Bell MT" panose="02020503060305020303" pitchFamily="18" charset="0"/>
              </a:rPr>
              <a:t>: For calculating model accuracy metrics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 </a:t>
            </a:r>
            <a:r>
              <a:rPr lang="en-US" altLang="en-US" sz="1400" dirty="0" err="1">
                <a:latin typeface="Bell MT" panose="02020503060305020303" pitchFamily="18" charset="0"/>
              </a:rPr>
              <a:t>confusion_matrix</a:t>
            </a:r>
            <a:r>
              <a:rPr lang="en-US" altLang="en-US" sz="1400" dirty="0">
                <a:latin typeface="Bell MT" panose="02020503060305020303" pitchFamily="18" charset="0"/>
              </a:rPr>
              <a:t>: For generating confusion matrix to evaluate classification performance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 </a:t>
            </a:r>
            <a:r>
              <a:rPr lang="en-US" altLang="en-US" sz="1400" dirty="0" err="1">
                <a:latin typeface="Bell MT" panose="02020503060305020303" pitchFamily="18" charset="0"/>
              </a:rPr>
              <a:t>plot_tree</a:t>
            </a:r>
            <a:r>
              <a:rPr lang="en-US" altLang="en-US" sz="1400" dirty="0">
                <a:latin typeface="Bell MT" panose="02020503060305020303" pitchFamily="18" charset="0"/>
              </a:rPr>
              <a:t>: For visualizing the complete decision tree structure </a:t>
            </a:r>
            <a:endParaRPr lang="en-US" sz="1400" dirty="0">
              <a:latin typeface="Bell MT" panose="02020503060305020303" pitchFamily="18" charset="0"/>
            </a:endParaRPr>
          </a:p>
          <a:p>
            <a:pPr lvl="0" algn="ctr" defTabSz="914400" eaLnBrk="0" fontAlgn="base" hangingPunct="0">
              <a:spcBef>
                <a:spcPct val="0"/>
              </a:spcBef>
              <a:spcAft>
                <a:spcPct val="0"/>
              </a:spcAft>
            </a:pPr>
            <a:r>
              <a:rPr lang="en-US" altLang="en-US" sz="1400" b="1" dirty="0" err="1">
                <a:latin typeface="Bell MT" panose="02020503060305020303" pitchFamily="18" charset="0"/>
              </a:rPr>
              <a:t>matplotlib.pyplot</a:t>
            </a:r>
            <a:r>
              <a:rPr lang="en-US" altLang="en-US" sz="1400" b="1" dirty="0">
                <a:latin typeface="Bell MT" panose="02020503060305020303" pitchFamily="18" charset="0"/>
              </a:rPr>
              <a:t> (</a:t>
            </a:r>
            <a:r>
              <a:rPr lang="en-US" altLang="en-US" sz="1400" b="1" dirty="0" err="1">
                <a:latin typeface="Bell MT" panose="02020503060305020303" pitchFamily="18" charset="0"/>
              </a:rPr>
              <a:t>plt</a:t>
            </a:r>
            <a:r>
              <a:rPr lang="en-US" altLang="en-US" sz="1400" b="1" dirty="0">
                <a:latin typeface="Bell MT" panose="02020503060305020303" pitchFamily="18" charset="0"/>
              </a:rPr>
              <a:t>):</a:t>
            </a:r>
            <a:endParaRPr lang="en-US" altLang="en-US" sz="1400" dirty="0">
              <a:latin typeface="Bell MT" panose="02020503060305020303"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 </a:t>
            </a:r>
            <a:r>
              <a:rPr lang="en-US" altLang="en-US" sz="1400" dirty="0" err="1">
                <a:latin typeface="Bell MT" panose="02020503060305020303" pitchFamily="18" charset="0"/>
              </a:rPr>
              <a:t>pyplot</a:t>
            </a:r>
            <a:r>
              <a:rPr lang="en-US" altLang="en-US" sz="1400" dirty="0">
                <a:latin typeface="Bell MT" panose="02020503060305020303" pitchFamily="18" charset="0"/>
              </a:rPr>
              <a:t>: For creating plots and visualizations </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 figure(): For setting plot dimensions and properties </a:t>
            </a:r>
          </a:p>
          <a:p>
            <a:endParaRPr lang="en-US" sz="1400" dirty="0">
              <a:latin typeface="Bell MT" panose="02020503060305020303" pitchFamily="18" charset="0"/>
            </a:endParaRPr>
          </a:p>
          <a:p>
            <a:endParaRPr lang="en-US" sz="1400" dirty="0">
              <a:latin typeface="Bell MT" panose="02020503060305020303" pitchFamily="18" charset="0"/>
            </a:endParaRPr>
          </a:p>
          <a:p>
            <a:endParaRPr lang="en-US" sz="1400" dirty="0">
              <a:latin typeface="Bell MT" panose="02020503060305020303" pitchFamily="18" charset="0"/>
            </a:endParaRPr>
          </a:p>
          <a:p>
            <a:endParaRPr lang="en-US" sz="1400" dirty="0">
              <a:latin typeface="Bell MT" panose="02020503060305020303" pitchFamily="18" charset="0"/>
            </a:endParaRPr>
          </a:p>
          <a:p>
            <a:endParaRPr lang="en-IN" sz="1400" dirty="0">
              <a:latin typeface="Bell MT" panose="02020503060305020303" pitchFamily="18" charset="0"/>
            </a:endParaRPr>
          </a:p>
        </p:txBody>
      </p:sp>
    </p:spTree>
    <p:extLst>
      <p:ext uri="{BB962C8B-B14F-4D97-AF65-F5344CB8AC3E}">
        <p14:creationId xmlns:p14="http://schemas.microsoft.com/office/powerpoint/2010/main" val="1386626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8F46A-62B7-D49E-8A61-8E8C6DF47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31675-44CE-3BC5-319D-25151E4668A8}"/>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4. Weather Prediction</a:t>
            </a:r>
          </a:p>
        </p:txBody>
      </p:sp>
      <p:cxnSp>
        <p:nvCxnSpPr>
          <p:cNvPr id="6" name="Straight Connector 5">
            <a:extLst>
              <a:ext uri="{FF2B5EF4-FFF2-40B4-BE49-F238E27FC236}">
                <a16:creationId xmlns:a16="http://schemas.microsoft.com/office/drawing/2014/main" id="{32A62699-6530-823A-B87D-5E2B8D544CAE}"/>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32621F61-74E8-2CC9-E0FF-69460AF5FD2A}"/>
              </a:ext>
            </a:extLst>
          </p:cNvPr>
          <p:cNvSpPr txBox="1"/>
          <p:nvPr/>
        </p:nvSpPr>
        <p:spPr>
          <a:xfrm>
            <a:off x="246677" y="905457"/>
            <a:ext cx="6296066" cy="830997"/>
          </a:xfrm>
          <a:prstGeom prst="rect">
            <a:avLst/>
          </a:prstGeom>
          <a:noFill/>
        </p:spPr>
        <p:txBody>
          <a:bodyPr wrap="square">
            <a:spAutoFit/>
          </a:bodyPr>
          <a:lstStyle/>
          <a:p>
            <a:r>
              <a:rPr lang="en-US" sz="2400" b="1" i="0" dirty="0">
                <a:solidFill>
                  <a:srgbClr val="111827"/>
                </a:solidFill>
                <a:effectLst/>
                <a:latin typeface="Bell MT" panose="02020503060305020303" pitchFamily="18" charset="0"/>
              </a:rPr>
              <a:t>1. Rainfall occurrence &amp;  Rainfall Amount Prediction</a:t>
            </a:r>
            <a:endParaRPr lang="en-IN" sz="2400" dirty="0"/>
          </a:p>
        </p:txBody>
      </p:sp>
      <p:sp>
        <p:nvSpPr>
          <p:cNvPr id="7" name="TextBox 6">
            <a:extLst>
              <a:ext uri="{FF2B5EF4-FFF2-40B4-BE49-F238E27FC236}">
                <a16:creationId xmlns:a16="http://schemas.microsoft.com/office/drawing/2014/main" id="{E8BFD86F-A3AD-B363-06D6-E3DEFB3FF48C}"/>
              </a:ext>
            </a:extLst>
          </p:cNvPr>
          <p:cNvSpPr txBox="1"/>
          <p:nvPr/>
        </p:nvSpPr>
        <p:spPr>
          <a:xfrm>
            <a:off x="246677" y="1674588"/>
            <a:ext cx="6398059" cy="8217634"/>
          </a:xfrm>
          <a:prstGeom prst="rect">
            <a:avLst/>
          </a:prstGeom>
          <a:noFill/>
        </p:spPr>
        <p:txBody>
          <a:bodyPr wrap="square">
            <a:spAutoFit/>
          </a:bodyPr>
          <a:lstStyle/>
          <a:p>
            <a:pPr marL="342900" indent="-342900">
              <a:buAutoNum type="arabicPeriod"/>
            </a:pPr>
            <a:endParaRPr lang="en-US" b="1" dirty="0">
              <a:latin typeface="Bell MT" panose="02020503060305020303" pitchFamily="18" charset="0"/>
            </a:endParaRPr>
          </a:p>
          <a:p>
            <a:r>
              <a:rPr lang="en-US" b="1" dirty="0">
                <a:latin typeface="Bell MT" panose="02020503060305020303" pitchFamily="18" charset="0"/>
              </a:rPr>
              <a:t>1.1 Introduction</a:t>
            </a:r>
          </a:p>
          <a:p>
            <a:pPr>
              <a:buNone/>
            </a:pPr>
            <a:r>
              <a:rPr lang="en-US" sz="1400" dirty="0">
                <a:latin typeface="Bell MT" panose="02020503060305020303" pitchFamily="18" charset="0"/>
              </a:rPr>
              <a:t>This project implements a two-stage machine learning approach for rainfall prediction using </a:t>
            </a:r>
            <a:r>
              <a:rPr lang="en-US" sz="1400" dirty="0" err="1">
                <a:latin typeface="Bell MT" panose="02020503060305020303" pitchFamily="18" charset="0"/>
              </a:rPr>
              <a:t>XGBoost</a:t>
            </a:r>
            <a:r>
              <a:rPr lang="en-US" sz="1400" dirty="0">
                <a:latin typeface="Bell MT" panose="02020503060305020303" pitchFamily="18" charset="0"/>
              </a:rPr>
              <a:t> algorithms. The system first predicts the occurrence of rain (binary classification) and then estimates the rainfall amount for rainy days (regression). The analysis utilizes historical weather data including temperature, humidity, and meteorological parameters to build predictive models for weather forecasting applications.</a:t>
            </a:r>
          </a:p>
          <a:p>
            <a:pPr>
              <a:buNone/>
            </a:pPr>
            <a:endParaRPr lang="en-US" sz="1400" dirty="0">
              <a:latin typeface="Bell MT" panose="02020503060305020303" pitchFamily="18" charset="0"/>
            </a:endParaRPr>
          </a:p>
          <a:p>
            <a:pPr>
              <a:buNone/>
            </a:pPr>
            <a:r>
              <a:rPr lang="en-US" b="1" dirty="0">
                <a:latin typeface="Bell MT" panose="02020503060305020303" pitchFamily="18" charset="0"/>
              </a:rPr>
              <a:t>1.2 Objective</a:t>
            </a:r>
          </a:p>
          <a:p>
            <a:pPr>
              <a:buNone/>
            </a:pPr>
            <a:r>
              <a:rPr lang="en-US" sz="1400" dirty="0">
                <a:latin typeface="Bell MT" panose="02020503060305020303" pitchFamily="18" charset="0"/>
              </a:rPr>
              <a:t>The primary objectives of this project are:</a:t>
            </a:r>
          </a:p>
          <a:p>
            <a:pPr marL="285750" indent="-285750">
              <a:buFont typeface="Arial" panose="020B0604020202020204" pitchFamily="34" charset="0"/>
              <a:buChar char="•"/>
            </a:pPr>
            <a:r>
              <a:rPr lang="en-US" sz="1400" b="1" dirty="0">
                <a:latin typeface="Bell MT" panose="02020503060305020303" pitchFamily="18" charset="0"/>
              </a:rPr>
              <a:t>Binary Classification</a:t>
            </a:r>
            <a:r>
              <a:rPr lang="en-US" sz="1400" dirty="0">
                <a:latin typeface="Bell MT" panose="02020503060305020303" pitchFamily="18" charset="0"/>
              </a:rPr>
              <a:t>: Predict whether rain will occur on a given day (0 = No Rain, 1 = Rain)</a:t>
            </a:r>
          </a:p>
          <a:p>
            <a:pPr marL="285750" indent="-285750">
              <a:buFont typeface="Arial" panose="020B0604020202020204" pitchFamily="34" charset="0"/>
              <a:buChar char="•"/>
            </a:pPr>
            <a:r>
              <a:rPr lang="en-US" sz="1400" b="1" dirty="0">
                <a:latin typeface="Bell MT" panose="02020503060305020303" pitchFamily="18" charset="0"/>
              </a:rPr>
              <a:t>Regression Modeling</a:t>
            </a:r>
            <a:r>
              <a:rPr lang="en-US" sz="1400" dirty="0">
                <a:latin typeface="Bell MT" panose="02020503060305020303" pitchFamily="18" charset="0"/>
              </a:rPr>
              <a:t>: Estimate the amount of rainfall (in mm) for days when rain is predicted to occur</a:t>
            </a:r>
          </a:p>
          <a:p>
            <a:pPr marL="285750" indent="-285750">
              <a:buFont typeface="Arial" panose="020B0604020202020204" pitchFamily="34" charset="0"/>
              <a:buChar char="•"/>
            </a:pPr>
            <a:r>
              <a:rPr lang="en-US" sz="1400" b="1" dirty="0">
                <a:latin typeface="Bell MT" panose="02020503060305020303" pitchFamily="18" charset="0"/>
              </a:rPr>
              <a:t>Model Performance Evaluation</a:t>
            </a:r>
            <a:r>
              <a:rPr lang="en-US" sz="1400" dirty="0">
                <a:latin typeface="Bell MT" panose="02020503060305020303" pitchFamily="18" charset="0"/>
              </a:rPr>
              <a:t>: Assess the accuracy and reliability of the prediction models using appropriate metrics.</a:t>
            </a:r>
          </a:p>
          <a:p>
            <a:pPr marL="285750" indent="-285750">
              <a:buFont typeface="Arial" panose="020B0604020202020204" pitchFamily="34" charset="0"/>
              <a:buChar char="•"/>
            </a:pPr>
            <a:endParaRPr lang="en-US" sz="1400" dirty="0">
              <a:latin typeface="Bell MT" panose="02020503060305020303" pitchFamily="18" charset="0"/>
            </a:endParaRPr>
          </a:p>
          <a:p>
            <a:r>
              <a:rPr lang="en-IN" b="1" dirty="0">
                <a:latin typeface="Bell MT" panose="02020503060305020303" pitchFamily="18" charset="0"/>
              </a:rPr>
              <a:t>1.3 Libraries &amp; Modules Used</a:t>
            </a:r>
          </a:p>
          <a:p>
            <a:r>
              <a:rPr lang="en-IN" sz="1400" dirty="0">
                <a:latin typeface="Bell MT" panose="02020503060305020303" pitchFamily="18" charset="0"/>
              </a:rPr>
              <a:t>The following Python libraries and modules were implemented:</a:t>
            </a:r>
            <a:endParaRPr lang="en-IN" sz="1400" b="1" dirty="0">
              <a:latin typeface="Bell MT" panose="02020503060305020303" pitchFamily="18" charset="0"/>
            </a:endParaRPr>
          </a:p>
          <a:p>
            <a:pPr marL="285750" indent="-285750">
              <a:buFont typeface="Arial" panose="020B0604020202020204" pitchFamily="34" charset="0"/>
              <a:buChar char="•"/>
            </a:pPr>
            <a:r>
              <a:rPr lang="en-IN" sz="1400" b="1" dirty="0">
                <a:latin typeface="Bell MT" panose="02020503060305020303" pitchFamily="18" charset="0"/>
              </a:rPr>
              <a:t>pandas</a:t>
            </a:r>
            <a:r>
              <a:rPr lang="en-IN" sz="1400" dirty="0">
                <a:latin typeface="Bell MT" panose="02020503060305020303" pitchFamily="18" charset="0"/>
              </a:rPr>
              <a:t>: Data manipulation and CSV file handling</a:t>
            </a:r>
          </a:p>
          <a:p>
            <a:pPr marL="285750" indent="-285750">
              <a:buFont typeface="Arial" panose="020B0604020202020204" pitchFamily="34" charset="0"/>
              <a:buChar char="•"/>
            </a:pPr>
            <a:r>
              <a:rPr lang="en-IN" sz="1400" b="1" dirty="0" err="1">
                <a:latin typeface="Bell MT" panose="02020503060305020303" pitchFamily="18" charset="0"/>
              </a:rPr>
              <a:t>numpy</a:t>
            </a:r>
            <a:r>
              <a:rPr lang="en-IN" sz="1400" dirty="0">
                <a:latin typeface="Bell MT" panose="02020503060305020303" pitchFamily="18" charset="0"/>
              </a:rPr>
              <a:t>: Numerical computations and mathematical operations</a:t>
            </a:r>
          </a:p>
          <a:p>
            <a:pPr marL="285750" indent="-285750">
              <a:buFont typeface="Arial" panose="020B0604020202020204" pitchFamily="34" charset="0"/>
              <a:buChar char="•"/>
            </a:pPr>
            <a:r>
              <a:rPr lang="en-IN" sz="1400" b="1" dirty="0">
                <a:latin typeface="Bell MT" panose="02020503060305020303" pitchFamily="18" charset="0"/>
              </a:rPr>
              <a:t>seaborn</a:t>
            </a:r>
            <a:r>
              <a:rPr lang="en-IN" sz="1400" dirty="0">
                <a:latin typeface="Bell MT" panose="02020503060305020303" pitchFamily="18" charset="0"/>
              </a:rPr>
              <a:t>: Statistical data visualization</a:t>
            </a:r>
          </a:p>
          <a:p>
            <a:pPr marL="285750" indent="-285750">
              <a:buFont typeface="Arial" panose="020B0604020202020204" pitchFamily="34" charset="0"/>
              <a:buChar char="•"/>
            </a:pPr>
            <a:r>
              <a:rPr lang="en-IN" sz="1400" b="1" dirty="0" err="1">
                <a:latin typeface="Bell MT" panose="02020503060305020303" pitchFamily="18" charset="0"/>
              </a:rPr>
              <a:t>matplotlib.pyplot</a:t>
            </a:r>
            <a:r>
              <a:rPr lang="en-IN" sz="1400" dirty="0">
                <a:latin typeface="Bell MT" panose="02020503060305020303" pitchFamily="18" charset="0"/>
              </a:rPr>
              <a:t>: Plotting and graph generation</a:t>
            </a:r>
          </a:p>
          <a:p>
            <a:pPr marL="285750" indent="-285750">
              <a:buFont typeface="Arial" panose="020B0604020202020204" pitchFamily="34" charset="0"/>
              <a:buChar char="•"/>
            </a:pPr>
            <a:r>
              <a:rPr lang="en-IN" sz="1400" b="1" dirty="0" err="1">
                <a:latin typeface="Bell MT" panose="02020503060305020303" pitchFamily="18" charset="0"/>
              </a:rPr>
              <a:t>xgboost</a:t>
            </a:r>
            <a:r>
              <a:rPr lang="en-IN" sz="1400" dirty="0">
                <a:latin typeface="Bell MT" panose="02020503060305020303" pitchFamily="18" charset="0"/>
              </a:rPr>
              <a:t>: </a:t>
            </a:r>
            <a:r>
              <a:rPr lang="en-IN" sz="1400" dirty="0" err="1">
                <a:latin typeface="Bell MT" panose="02020503060305020303" pitchFamily="18" charset="0"/>
              </a:rPr>
              <a:t>XGBClassifier</a:t>
            </a:r>
            <a:r>
              <a:rPr lang="en-IN" sz="1400" dirty="0">
                <a:latin typeface="Bell MT" panose="02020503060305020303" pitchFamily="18" charset="0"/>
              </a:rPr>
              <a:t> and </a:t>
            </a:r>
            <a:r>
              <a:rPr lang="en-IN" sz="1400" dirty="0" err="1">
                <a:latin typeface="Bell MT" panose="02020503060305020303" pitchFamily="18" charset="0"/>
              </a:rPr>
              <a:t>XGBRegressor</a:t>
            </a:r>
            <a:r>
              <a:rPr lang="en-IN" sz="1400" dirty="0">
                <a:latin typeface="Bell MT" panose="02020503060305020303" pitchFamily="18" charset="0"/>
              </a:rPr>
              <a:t> for model implementation</a:t>
            </a:r>
          </a:p>
          <a:p>
            <a:pPr marL="285750" indent="-285750">
              <a:buFont typeface="Arial" panose="020B0604020202020204" pitchFamily="34" charset="0"/>
              <a:buChar char="•"/>
            </a:pPr>
            <a:r>
              <a:rPr lang="en-IN" sz="1400" b="1" dirty="0" err="1">
                <a:latin typeface="Bell MT" panose="02020503060305020303" pitchFamily="18" charset="0"/>
              </a:rPr>
              <a:t>sklearn.model_selection</a:t>
            </a:r>
            <a:r>
              <a:rPr lang="en-IN" sz="1400" dirty="0">
                <a:latin typeface="Bell MT" panose="02020503060305020303" pitchFamily="18" charset="0"/>
              </a:rPr>
              <a:t>: </a:t>
            </a:r>
            <a:r>
              <a:rPr lang="en-IN" sz="1400" dirty="0" err="1">
                <a:latin typeface="Bell MT" panose="02020503060305020303" pitchFamily="18" charset="0"/>
              </a:rPr>
              <a:t>train_test_split</a:t>
            </a:r>
            <a:r>
              <a:rPr lang="en-IN" sz="1400" dirty="0">
                <a:latin typeface="Bell MT" panose="02020503060305020303" pitchFamily="18" charset="0"/>
              </a:rPr>
              <a:t> for data splitting</a:t>
            </a:r>
          </a:p>
          <a:p>
            <a:pPr marL="285750" indent="-285750">
              <a:buFont typeface="Arial" panose="020B0604020202020204" pitchFamily="34" charset="0"/>
              <a:buChar char="•"/>
            </a:pPr>
            <a:r>
              <a:rPr lang="en-IN" sz="1400" b="1" dirty="0" err="1">
                <a:latin typeface="Bell MT" panose="02020503060305020303" pitchFamily="18" charset="0"/>
              </a:rPr>
              <a:t>sklearn.metrics</a:t>
            </a:r>
            <a:r>
              <a:rPr lang="en-IN" sz="1400" dirty="0">
                <a:latin typeface="Bell MT" panose="02020503060305020303" pitchFamily="18" charset="0"/>
              </a:rPr>
              <a:t>: Performance evaluation metrics (</a:t>
            </a:r>
            <a:r>
              <a:rPr lang="en-IN" sz="1400" dirty="0" err="1">
                <a:latin typeface="Bell MT" panose="02020503060305020303" pitchFamily="18" charset="0"/>
              </a:rPr>
              <a:t>accuracy_score</a:t>
            </a:r>
            <a:r>
              <a:rPr lang="en-IN" sz="1400" dirty="0">
                <a:latin typeface="Bell MT" panose="02020503060305020303" pitchFamily="18" charset="0"/>
              </a:rPr>
              <a:t>, </a:t>
            </a:r>
            <a:r>
              <a:rPr lang="en-IN" sz="1400" dirty="0" err="1">
                <a:latin typeface="Bell MT" panose="02020503060305020303" pitchFamily="18" charset="0"/>
              </a:rPr>
              <a:t>confusion_matrix</a:t>
            </a:r>
            <a:r>
              <a:rPr lang="en-IN" sz="1400" dirty="0">
                <a:latin typeface="Bell MT" panose="02020503060305020303" pitchFamily="18" charset="0"/>
              </a:rPr>
              <a:t>, r2_score, </a:t>
            </a:r>
            <a:r>
              <a:rPr lang="en-IN" sz="1400" dirty="0" err="1">
                <a:latin typeface="Bell MT" panose="02020503060305020303" pitchFamily="18" charset="0"/>
              </a:rPr>
              <a:t>mean_absolute_error</a:t>
            </a:r>
            <a:r>
              <a:rPr lang="en-IN" sz="1400" dirty="0">
                <a:latin typeface="Bell MT" panose="02020503060305020303" pitchFamily="18" charset="0"/>
              </a:rPr>
              <a:t>, </a:t>
            </a:r>
            <a:r>
              <a:rPr lang="en-IN" sz="1400" dirty="0" err="1">
                <a:latin typeface="Bell MT" panose="02020503060305020303" pitchFamily="18" charset="0"/>
              </a:rPr>
              <a:t>mean_squared_error</a:t>
            </a:r>
            <a:r>
              <a:rPr lang="en-IN" sz="1400" dirty="0">
                <a:latin typeface="Bell MT" panose="02020503060305020303" pitchFamily="18" charset="0"/>
              </a:rPr>
              <a:t>, </a:t>
            </a:r>
            <a:r>
              <a:rPr lang="en-IN" sz="1400" dirty="0" err="1">
                <a:latin typeface="Bell MT" panose="02020503060305020303" pitchFamily="18" charset="0"/>
              </a:rPr>
              <a:t>root_mean_squared_error</a:t>
            </a:r>
            <a:r>
              <a:rPr lang="en-IN" sz="1400" dirty="0">
                <a:latin typeface="Bell MT" panose="02020503060305020303" pitchFamily="18" charset="0"/>
              </a:rPr>
              <a:t>)</a:t>
            </a:r>
          </a:p>
          <a:p>
            <a:endParaRPr lang="en-US" sz="1400" dirty="0">
              <a:latin typeface="Bell MT" panose="02020503060305020303" pitchFamily="18" charset="0"/>
            </a:endParaRPr>
          </a:p>
          <a:p>
            <a:r>
              <a:rPr lang="en-US" b="1" dirty="0">
                <a:latin typeface="Bell MT" panose="02020503060305020303" pitchFamily="18" charset="0"/>
              </a:rPr>
              <a:t>1.4 Scope and Limitations</a:t>
            </a:r>
          </a:p>
          <a:p>
            <a:r>
              <a:rPr lang="en-US" b="1" dirty="0">
                <a:latin typeface="Bell MT" panose="02020503060305020303" pitchFamily="18" charset="0"/>
              </a:rPr>
              <a:t>Scope</a:t>
            </a:r>
          </a:p>
          <a:p>
            <a:r>
              <a:rPr lang="en-US" sz="1400" b="1" dirty="0">
                <a:latin typeface="Bell MT" panose="02020503060305020303" pitchFamily="18" charset="0"/>
              </a:rPr>
              <a:t>Binary Rain Prediction</a:t>
            </a:r>
            <a:r>
              <a:rPr lang="en-US" sz="1400" dirty="0">
                <a:latin typeface="Bell MT" panose="02020503060305020303" pitchFamily="18" charset="0"/>
              </a:rPr>
              <a:t>: Effectively classifies rainy vs non-rainy days with high accuracy using ensemble learning</a:t>
            </a:r>
          </a:p>
          <a:p>
            <a:r>
              <a:rPr lang="en-US" sz="1400" b="1" dirty="0">
                <a:latin typeface="Bell MT" panose="02020503060305020303" pitchFamily="18" charset="0"/>
              </a:rPr>
              <a:t>Rainfall Amount Estimation</a:t>
            </a:r>
            <a:r>
              <a:rPr lang="en-US" sz="1400" dirty="0">
                <a:latin typeface="Bell MT" panose="02020503060305020303" pitchFamily="18" charset="0"/>
              </a:rPr>
              <a:t>: Provides quantitative rainfall predictions for identified rainy days</a:t>
            </a:r>
          </a:p>
        </p:txBody>
      </p:sp>
    </p:spTree>
    <p:extLst>
      <p:ext uri="{BB962C8B-B14F-4D97-AF65-F5344CB8AC3E}">
        <p14:creationId xmlns:p14="http://schemas.microsoft.com/office/powerpoint/2010/main" val="11114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3338-8D23-500E-D857-D14F6B4B5F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FC276-1B35-13F7-114A-3A1F8D619C0C}"/>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4. Weather Prediction</a:t>
            </a:r>
            <a:endParaRPr lang="en-IN" dirty="0"/>
          </a:p>
        </p:txBody>
      </p:sp>
      <p:cxnSp>
        <p:nvCxnSpPr>
          <p:cNvPr id="6" name="Straight Connector 5">
            <a:extLst>
              <a:ext uri="{FF2B5EF4-FFF2-40B4-BE49-F238E27FC236}">
                <a16:creationId xmlns:a16="http://schemas.microsoft.com/office/drawing/2014/main" id="{1F566389-D811-BDB9-96C8-45557AF41F2B}"/>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BF0AC57-DF6C-38ED-6A5E-54650BF916D7}"/>
              </a:ext>
            </a:extLst>
          </p:cNvPr>
          <p:cNvSpPr txBox="1"/>
          <p:nvPr/>
        </p:nvSpPr>
        <p:spPr>
          <a:xfrm>
            <a:off x="246677" y="905458"/>
            <a:ext cx="6227486" cy="8648521"/>
          </a:xfrm>
          <a:prstGeom prst="rect">
            <a:avLst/>
          </a:prstGeom>
          <a:noFill/>
        </p:spPr>
        <p:txBody>
          <a:bodyPr wrap="square">
            <a:spAutoFit/>
          </a:bodyPr>
          <a:lstStyle/>
          <a:p>
            <a:r>
              <a:rPr lang="en-US" sz="1400" b="1" dirty="0">
                <a:latin typeface="Bell MT" panose="02020503060305020303" pitchFamily="18" charset="0"/>
              </a:rPr>
              <a:t>Feature Engineering</a:t>
            </a:r>
            <a:r>
              <a:rPr lang="en-US" sz="1400" dirty="0">
                <a:latin typeface="Bell MT" panose="02020503060305020303" pitchFamily="18" charset="0"/>
              </a:rPr>
              <a:t>: Incorporates temporal features (Year, Month, Day) for enhanced prediction capability</a:t>
            </a:r>
          </a:p>
          <a:p>
            <a:r>
              <a:rPr lang="en-US" sz="1400" b="1" dirty="0">
                <a:latin typeface="Bell MT" panose="02020503060305020303" pitchFamily="18" charset="0"/>
              </a:rPr>
              <a:t>Robust Data Handling</a:t>
            </a:r>
            <a:r>
              <a:rPr lang="en-US" sz="1400" dirty="0">
                <a:latin typeface="Bell MT" panose="02020503060305020303" pitchFamily="18" charset="0"/>
              </a:rPr>
              <a:t>: Implements comprehensive data preprocessing including missing value imputation and outlier management</a:t>
            </a:r>
          </a:p>
          <a:p>
            <a:endParaRPr lang="en-US" sz="1400" dirty="0">
              <a:latin typeface="Bell MT" panose="02020503060305020303" pitchFamily="18" charset="0"/>
            </a:endParaRPr>
          </a:p>
          <a:p>
            <a:r>
              <a:rPr lang="en-US" b="1" dirty="0">
                <a:latin typeface="Bell MT" panose="02020503060305020303" pitchFamily="18" charset="0"/>
              </a:rPr>
              <a:t>Limitations</a:t>
            </a:r>
          </a:p>
          <a:p>
            <a:r>
              <a:rPr lang="en-US" sz="1400" b="1" dirty="0">
                <a:latin typeface="Bell MT" panose="02020503060305020303" pitchFamily="18" charset="0"/>
              </a:rPr>
              <a:t>Limited Feature Set</a:t>
            </a:r>
            <a:r>
              <a:rPr lang="en-US" sz="1400" dirty="0">
                <a:latin typeface="Bell MT" panose="02020503060305020303" pitchFamily="18" charset="0"/>
              </a:rPr>
              <a:t>: Relies primarily on temperature and basic meteorological data, lacking advanced atmospheric parameters</a:t>
            </a:r>
          </a:p>
          <a:p>
            <a:r>
              <a:rPr lang="en-US" sz="1400" b="1" dirty="0">
                <a:latin typeface="Bell MT" panose="02020503060305020303" pitchFamily="18" charset="0"/>
              </a:rPr>
              <a:t>Temporal Dependency</a:t>
            </a:r>
            <a:r>
              <a:rPr lang="en-US" sz="1400" dirty="0">
                <a:latin typeface="Bell MT" panose="02020503060305020303" pitchFamily="18" charset="0"/>
              </a:rPr>
              <a:t>: May not capture complex seasonal patterns or long-term climate trends effectively</a:t>
            </a:r>
          </a:p>
          <a:p>
            <a:r>
              <a:rPr lang="en-US" sz="1400" b="1" dirty="0">
                <a:latin typeface="Bell MT" panose="02020503060305020303" pitchFamily="18" charset="0"/>
              </a:rPr>
              <a:t>Regional Specificity</a:t>
            </a:r>
            <a:r>
              <a:rPr lang="en-US" sz="1400" dirty="0">
                <a:latin typeface="Bell MT" panose="02020503060305020303" pitchFamily="18" charset="0"/>
              </a:rPr>
              <a:t>: Model performance may be limited to the geographical region of the training data</a:t>
            </a:r>
          </a:p>
          <a:p>
            <a:r>
              <a:rPr lang="en-US" sz="1400" b="1" dirty="0">
                <a:latin typeface="Bell MT" panose="02020503060305020303" pitchFamily="18" charset="0"/>
              </a:rPr>
              <a:t>Regression Performance</a:t>
            </a:r>
            <a:r>
              <a:rPr lang="en-US" sz="1400" dirty="0">
                <a:latin typeface="Bell MT" panose="02020503060305020303" pitchFamily="18" charset="0"/>
              </a:rPr>
              <a:t>: Moderate R² score (0.43) indicates room for improvement in rainfall amount prediction accuracy</a:t>
            </a:r>
          </a:p>
          <a:p>
            <a:endParaRPr lang="en-US" sz="1400" dirty="0">
              <a:latin typeface="Bell MT" panose="02020503060305020303" pitchFamily="18" charset="0"/>
            </a:endParaRPr>
          </a:p>
          <a:p>
            <a:r>
              <a:rPr lang="en-IN" b="1" dirty="0">
                <a:latin typeface="Bell MT" panose="02020503060305020303" pitchFamily="18" charset="0"/>
              </a:rPr>
              <a:t>1.5 Implementation</a:t>
            </a:r>
          </a:p>
          <a:p>
            <a:r>
              <a:rPr lang="en-IN" b="1" dirty="0">
                <a:latin typeface="Bell MT" panose="02020503060305020303" pitchFamily="18" charset="0"/>
              </a:rPr>
              <a:t>Data Preprocessing</a:t>
            </a:r>
          </a:p>
          <a:p>
            <a:pPr marL="285750" indent="-285750">
              <a:buFont typeface="Arial" panose="020B0604020202020204" pitchFamily="34" charset="0"/>
              <a:buChar char="•"/>
            </a:pPr>
            <a:r>
              <a:rPr lang="en-IN" sz="1400" dirty="0">
                <a:latin typeface="Bell MT" panose="02020503060305020303" pitchFamily="18" charset="0"/>
              </a:rPr>
              <a:t>The implementation began with comprehensive data cleaning procedures:</a:t>
            </a:r>
          </a:p>
          <a:p>
            <a:pPr marL="285750" indent="-285750">
              <a:buFont typeface="Arial" panose="020B0604020202020204" pitchFamily="34" charset="0"/>
              <a:buChar char="•"/>
            </a:pPr>
            <a:r>
              <a:rPr lang="en-IN" sz="1400" dirty="0">
                <a:latin typeface="Bell MT" panose="02020503060305020303" pitchFamily="18" charset="0"/>
              </a:rPr>
              <a:t>Removal of irrelevant features ('cloud cover')</a:t>
            </a:r>
          </a:p>
          <a:p>
            <a:pPr marL="285750" indent="-285750">
              <a:buFont typeface="Arial" panose="020B0604020202020204" pitchFamily="34" charset="0"/>
              <a:buChar char="•"/>
            </a:pPr>
            <a:r>
              <a:rPr lang="en-IN" sz="1400" dirty="0">
                <a:latin typeface="Bell MT" panose="02020503060305020303" pitchFamily="18" charset="0"/>
              </a:rPr>
              <a:t>Conversion of string columns to numeric format</a:t>
            </a:r>
          </a:p>
          <a:p>
            <a:pPr marL="285750" indent="-285750">
              <a:buFont typeface="Arial" panose="020B0604020202020204" pitchFamily="34" charset="0"/>
              <a:buChar char="•"/>
            </a:pPr>
            <a:r>
              <a:rPr lang="en-IN" sz="1400" dirty="0">
                <a:latin typeface="Bell MT" panose="02020503060305020303" pitchFamily="18" charset="0"/>
              </a:rPr>
              <a:t>Missing value imputation using median values for continuous variables</a:t>
            </a:r>
          </a:p>
          <a:p>
            <a:pPr marL="285750" indent="-285750">
              <a:buFont typeface="Arial" panose="020B0604020202020204" pitchFamily="34" charset="0"/>
              <a:buChar char="•"/>
            </a:pPr>
            <a:r>
              <a:rPr lang="en-IN" sz="1400" dirty="0">
                <a:latin typeface="Bell MT" panose="02020503060305020303" pitchFamily="18" charset="0"/>
              </a:rPr>
              <a:t>Temporal feature extraction (Year, Month, Day) from date columns</a:t>
            </a:r>
          </a:p>
          <a:p>
            <a:pPr marL="285750" indent="-285750">
              <a:buFont typeface="Arial" panose="020B0604020202020204" pitchFamily="34" charset="0"/>
              <a:buChar char="•"/>
            </a:pPr>
            <a:r>
              <a:rPr lang="en-IN" sz="1400" dirty="0">
                <a:latin typeface="Bell MT" panose="02020503060305020303" pitchFamily="18" charset="0"/>
              </a:rPr>
              <a:t>Binary filtering to retain only clear rain/no-rain classifications (0, 1)</a:t>
            </a:r>
          </a:p>
          <a:p>
            <a:pPr marL="285750" indent="-285750">
              <a:buFont typeface="Arial" panose="020B0604020202020204" pitchFamily="34" charset="0"/>
              <a:buChar char="•"/>
            </a:pPr>
            <a:endParaRPr lang="en-IN" sz="1400" dirty="0">
              <a:latin typeface="Bell MT" panose="02020503060305020303" pitchFamily="18" charset="0"/>
            </a:endParaRPr>
          </a:p>
          <a:p>
            <a:r>
              <a:rPr lang="en-IN" b="1" dirty="0">
                <a:latin typeface="Bell MT" panose="02020503060305020303" pitchFamily="18" charset="0"/>
              </a:rPr>
              <a:t>Model Architecture</a:t>
            </a:r>
          </a:p>
          <a:p>
            <a:r>
              <a:rPr lang="en-IN" b="1" dirty="0">
                <a:latin typeface="Bell MT" panose="02020503060305020303" pitchFamily="18" charset="0"/>
              </a:rPr>
              <a:t>	Classification Model (Rain Occurrence)</a:t>
            </a:r>
          </a:p>
          <a:p>
            <a:pPr marL="1200150" lvl="2" indent="-285750">
              <a:buFont typeface="Arial" panose="020B0604020202020204" pitchFamily="34" charset="0"/>
              <a:buChar char="•"/>
            </a:pPr>
            <a:r>
              <a:rPr lang="en-IN" sz="1400" b="1" dirty="0">
                <a:latin typeface="Bell MT" panose="02020503060305020303" pitchFamily="18" charset="0"/>
              </a:rPr>
              <a:t>Algorithm</a:t>
            </a:r>
            <a:r>
              <a:rPr lang="en-IN" sz="1400" dirty="0">
                <a:latin typeface="Bell MT" panose="02020503060305020303" pitchFamily="18" charset="0"/>
              </a:rPr>
              <a:t>: </a:t>
            </a:r>
            <a:r>
              <a:rPr lang="en-IN" sz="1400" dirty="0" err="1">
                <a:latin typeface="Bell MT" panose="02020503060305020303" pitchFamily="18" charset="0"/>
              </a:rPr>
              <a:t>XGBoost</a:t>
            </a:r>
            <a:r>
              <a:rPr lang="en-IN" sz="1400" dirty="0">
                <a:latin typeface="Bell MT" panose="02020503060305020303" pitchFamily="18" charset="0"/>
              </a:rPr>
              <a:t> Classifier</a:t>
            </a:r>
          </a:p>
          <a:p>
            <a:pPr marL="1200150" lvl="2" indent="-285750">
              <a:buFont typeface="Arial" panose="020B0604020202020204" pitchFamily="34" charset="0"/>
              <a:buChar char="•"/>
            </a:pPr>
            <a:r>
              <a:rPr lang="en-IN" sz="1400" b="1" dirty="0">
                <a:latin typeface="Bell MT" panose="02020503060305020303" pitchFamily="18" charset="0"/>
              </a:rPr>
              <a:t>Target Variable</a:t>
            </a:r>
            <a:r>
              <a:rPr lang="en-IN" sz="1400" dirty="0">
                <a:latin typeface="Bell MT" panose="02020503060305020303" pitchFamily="18" charset="0"/>
              </a:rPr>
              <a:t>: 'Rainy Days' (Binary: 0/1)</a:t>
            </a:r>
          </a:p>
          <a:p>
            <a:pPr marL="1200150" lvl="2" indent="-285750">
              <a:buFont typeface="Arial" panose="020B0604020202020204" pitchFamily="34" charset="0"/>
              <a:buChar char="•"/>
            </a:pPr>
            <a:r>
              <a:rPr lang="en-IN" sz="1400" b="1" dirty="0">
                <a:latin typeface="Bell MT" panose="02020503060305020303" pitchFamily="18" charset="0"/>
              </a:rPr>
              <a:t>Features</a:t>
            </a:r>
            <a:r>
              <a:rPr lang="en-IN" sz="1400" dirty="0">
                <a:latin typeface="Bell MT" panose="02020503060305020303" pitchFamily="18" charset="0"/>
              </a:rPr>
              <a:t>: Max/Min temperature, Morning/Evening conditions, PE (Potential Evapotranspiration), temporal features</a:t>
            </a:r>
          </a:p>
          <a:p>
            <a:pPr marL="1200150" lvl="2" indent="-285750">
              <a:buFont typeface="Arial" panose="020B0604020202020204" pitchFamily="34" charset="0"/>
              <a:buChar char="•"/>
            </a:pPr>
            <a:r>
              <a:rPr lang="en-IN" sz="1400" b="1" dirty="0">
                <a:latin typeface="Bell MT" panose="02020503060305020303" pitchFamily="18" charset="0"/>
              </a:rPr>
              <a:t>Data Split</a:t>
            </a:r>
            <a:r>
              <a:rPr lang="en-IN" sz="1400" dirty="0">
                <a:latin typeface="Bell MT" panose="02020503060305020303" pitchFamily="18" charset="0"/>
              </a:rPr>
              <a:t>: 80% training, 20% testing with stratified sampling</a:t>
            </a:r>
          </a:p>
          <a:p>
            <a:pPr marL="285750" indent="-285750">
              <a:buFont typeface="Arial" panose="020B0604020202020204" pitchFamily="34" charset="0"/>
              <a:buChar char="•"/>
            </a:pPr>
            <a:endParaRPr lang="en-IN" sz="1400" dirty="0">
              <a:latin typeface="Bell MT" panose="02020503060305020303" pitchFamily="18" charset="0"/>
            </a:endParaRPr>
          </a:p>
          <a:p>
            <a:r>
              <a:rPr lang="en-IN" b="1" dirty="0">
                <a:latin typeface="Bell MT" panose="02020503060305020303" pitchFamily="18" charset="0"/>
              </a:rPr>
              <a:t>	Regression Model (Rainfall Amount)</a:t>
            </a:r>
          </a:p>
          <a:p>
            <a:pPr marL="1200150" lvl="2" indent="-285750">
              <a:buFont typeface="Arial" panose="020B0604020202020204" pitchFamily="34" charset="0"/>
              <a:buChar char="•"/>
            </a:pPr>
            <a:r>
              <a:rPr lang="en-IN" sz="1400" b="1" dirty="0">
                <a:latin typeface="Bell MT" panose="02020503060305020303" pitchFamily="18" charset="0"/>
              </a:rPr>
              <a:t>Algorithm</a:t>
            </a:r>
            <a:r>
              <a:rPr lang="en-IN" sz="1400" dirty="0">
                <a:latin typeface="Bell MT" panose="02020503060305020303" pitchFamily="18" charset="0"/>
              </a:rPr>
              <a:t>: </a:t>
            </a:r>
            <a:r>
              <a:rPr lang="en-IN" sz="1400" dirty="0" err="1">
                <a:latin typeface="Bell MT" panose="02020503060305020303" pitchFamily="18" charset="0"/>
              </a:rPr>
              <a:t>XGBoost</a:t>
            </a:r>
            <a:r>
              <a:rPr lang="en-IN" sz="1400" dirty="0">
                <a:latin typeface="Bell MT" panose="02020503060305020303" pitchFamily="18" charset="0"/>
              </a:rPr>
              <a:t> Regressor</a:t>
            </a:r>
          </a:p>
          <a:p>
            <a:pPr marL="1200150" lvl="2" indent="-285750">
              <a:buFont typeface="Arial" panose="020B0604020202020204" pitchFamily="34" charset="0"/>
              <a:buChar char="•"/>
            </a:pPr>
            <a:r>
              <a:rPr lang="en-IN" sz="1400" b="1" dirty="0">
                <a:latin typeface="Bell MT" panose="02020503060305020303" pitchFamily="18" charset="0"/>
              </a:rPr>
              <a:t>Target Variable</a:t>
            </a:r>
            <a:r>
              <a:rPr lang="en-IN" sz="1400" dirty="0">
                <a:latin typeface="Bell MT" panose="02020503060305020303" pitchFamily="18" charset="0"/>
              </a:rPr>
              <a:t>: 'Rain' (Continuous: rainfall in mm)</a:t>
            </a:r>
          </a:p>
          <a:p>
            <a:pPr marL="1200150" lvl="2" indent="-285750">
              <a:buFont typeface="Arial" panose="020B0604020202020204" pitchFamily="34" charset="0"/>
              <a:buChar char="•"/>
            </a:pPr>
            <a:r>
              <a:rPr lang="en-IN" sz="1400" b="1" dirty="0">
                <a:latin typeface="Bell MT" panose="02020503060305020303" pitchFamily="18" charset="0"/>
              </a:rPr>
              <a:t>Dataset</a:t>
            </a:r>
            <a:r>
              <a:rPr lang="en-IN" sz="1400" dirty="0">
                <a:latin typeface="Bell MT" panose="02020503060305020303" pitchFamily="18" charset="0"/>
              </a:rPr>
              <a:t>: Filtered to include only rainy days (Rainy Days = 1)</a:t>
            </a:r>
          </a:p>
          <a:p>
            <a:pPr marL="1200150" lvl="2" indent="-285750">
              <a:buFont typeface="Arial" panose="020B0604020202020204" pitchFamily="34" charset="0"/>
              <a:buChar char="•"/>
            </a:pPr>
            <a:r>
              <a:rPr lang="en-IN" sz="1400" b="1" dirty="0">
                <a:latin typeface="Bell MT" panose="02020503060305020303" pitchFamily="18" charset="0"/>
              </a:rPr>
              <a:t>Features</a:t>
            </a:r>
            <a:r>
              <a:rPr lang="en-IN" sz="1400" dirty="0">
                <a:latin typeface="Bell MT" panose="02020503060305020303" pitchFamily="18" charset="0"/>
              </a:rPr>
              <a:t>: Same as classification model excluding 'Rain' target</a:t>
            </a:r>
            <a:endParaRPr lang="en-US" sz="1400" dirty="0">
              <a:latin typeface="Bell MT" panose="02020503060305020303" pitchFamily="18" charset="0"/>
            </a:endParaRPr>
          </a:p>
        </p:txBody>
      </p:sp>
    </p:spTree>
    <p:extLst>
      <p:ext uri="{BB962C8B-B14F-4D97-AF65-F5344CB8AC3E}">
        <p14:creationId xmlns:p14="http://schemas.microsoft.com/office/powerpoint/2010/main" val="756069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53EB4-FCA0-2569-D267-87280869A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FF08B1-660C-E11A-F9EA-527DA2B5B640}"/>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4. Weather Prediction</a:t>
            </a:r>
            <a:endParaRPr lang="en-IN" dirty="0"/>
          </a:p>
        </p:txBody>
      </p:sp>
      <p:cxnSp>
        <p:nvCxnSpPr>
          <p:cNvPr id="6" name="Straight Connector 5">
            <a:extLst>
              <a:ext uri="{FF2B5EF4-FFF2-40B4-BE49-F238E27FC236}">
                <a16:creationId xmlns:a16="http://schemas.microsoft.com/office/drawing/2014/main" id="{94379AD5-38EE-5A6E-FAB7-7188A004044F}"/>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EF4867D7-5E52-54F1-8B0A-538D5065F450}"/>
              </a:ext>
            </a:extLst>
          </p:cNvPr>
          <p:cNvSpPr txBox="1"/>
          <p:nvPr/>
        </p:nvSpPr>
        <p:spPr>
          <a:xfrm>
            <a:off x="315257" y="905456"/>
            <a:ext cx="6158906" cy="5355312"/>
          </a:xfrm>
          <a:prstGeom prst="rect">
            <a:avLst/>
          </a:prstGeom>
          <a:noFill/>
        </p:spPr>
        <p:txBody>
          <a:bodyPr wrap="square">
            <a:spAutoFit/>
          </a:bodyPr>
          <a:lstStyle/>
          <a:p>
            <a:r>
              <a:rPr lang="en-IN" sz="1800" b="1" dirty="0">
                <a:latin typeface="Bell MT" panose="02020503060305020303" pitchFamily="18" charset="0"/>
              </a:rPr>
              <a:t>Hyperparameters : </a:t>
            </a:r>
          </a:p>
          <a:p>
            <a:r>
              <a:rPr lang="en-IN" b="1" dirty="0">
                <a:latin typeface="Bell MT" panose="02020503060305020303" pitchFamily="18" charset="0"/>
              </a:rPr>
              <a:t>	</a:t>
            </a:r>
            <a:r>
              <a:rPr lang="en-IN" b="1" dirty="0" err="1">
                <a:latin typeface="Bell MT" panose="02020503060305020303" pitchFamily="18" charset="0"/>
              </a:rPr>
              <a:t>XGBoost</a:t>
            </a:r>
            <a:r>
              <a:rPr lang="en-IN" b="1" dirty="0">
                <a:latin typeface="Bell MT" panose="02020503060305020303" pitchFamily="18" charset="0"/>
              </a:rPr>
              <a:t> Classifier</a:t>
            </a:r>
          </a:p>
          <a:p>
            <a:pPr marL="1200150" lvl="2" indent="-285750">
              <a:buFont typeface="Arial" panose="020B0604020202020204" pitchFamily="34" charset="0"/>
              <a:buChar char="•"/>
            </a:pPr>
            <a:r>
              <a:rPr lang="en-IN" sz="1400" b="1" dirty="0" err="1">
                <a:latin typeface="Bell MT" panose="02020503060305020303" pitchFamily="18" charset="0"/>
              </a:rPr>
              <a:t>max_depth</a:t>
            </a:r>
            <a:r>
              <a:rPr lang="en-IN" sz="1400" dirty="0">
                <a:latin typeface="Bell MT" panose="02020503060305020303" pitchFamily="18" charset="0"/>
              </a:rPr>
              <a:t>: 19 (tree depth for complexity control)</a:t>
            </a:r>
          </a:p>
          <a:p>
            <a:pPr marL="1200150" lvl="2" indent="-285750">
              <a:buFont typeface="Arial" panose="020B0604020202020204" pitchFamily="34" charset="0"/>
              <a:buChar char="•"/>
            </a:pPr>
            <a:r>
              <a:rPr lang="en-IN" sz="1400" b="1" dirty="0" err="1">
                <a:latin typeface="Bell MT" panose="02020503060305020303" pitchFamily="18" charset="0"/>
              </a:rPr>
              <a:t>n_estimators</a:t>
            </a:r>
            <a:r>
              <a:rPr lang="en-IN" sz="1400" dirty="0">
                <a:latin typeface="Bell MT" panose="02020503060305020303" pitchFamily="18" charset="0"/>
              </a:rPr>
              <a:t>: 100 (number of boosting rounds)</a:t>
            </a:r>
          </a:p>
          <a:p>
            <a:pPr marL="1200150" lvl="2" indent="-285750">
              <a:buFont typeface="Arial" panose="020B0604020202020204" pitchFamily="34" charset="0"/>
              <a:buChar char="•"/>
            </a:pPr>
            <a:r>
              <a:rPr lang="en-IN" sz="1400" b="1" dirty="0" err="1">
                <a:latin typeface="Bell MT" panose="02020503060305020303" pitchFamily="18" charset="0"/>
              </a:rPr>
              <a:t>eval_metric</a:t>
            </a:r>
            <a:r>
              <a:rPr lang="en-IN" sz="1400" dirty="0">
                <a:latin typeface="Bell MT" panose="02020503060305020303" pitchFamily="18" charset="0"/>
              </a:rPr>
              <a:t>: '</a:t>
            </a:r>
            <a:r>
              <a:rPr lang="en-IN" sz="1400" dirty="0" err="1">
                <a:latin typeface="Bell MT" panose="02020503060305020303" pitchFamily="18" charset="0"/>
              </a:rPr>
              <a:t>mlogloss</a:t>
            </a:r>
            <a:r>
              <a:rPr lang="en-IN" sz="1400" dirty="0">
                <a:latin typeface="Bell MT" panose="02020503060305020303" pitchFamily="18" charset="0"/>
              </a:rPr>
              <a:t>' (evaluation metric)</a:t>
            </a:r>
          </a:p>
          <a:p>
            <a:pPr marL="1200150" lvl="2" indent="-285750">
              <a:buFont typeface="Arial" panose="020B0604020202020204" pitchFamily="34" charset="0"/>
              <a:buChar char="•"/>
            </a:pPr>
            <a:r>
              <a:rPr lang="en-IN" sz="1400" b="1" dirty="0" err="1">
                <a:latin typeface="Bell MT" panose="02020503060305020303" pitchFamily="18" charset="0"/>
              </a:rPr>
              <a:t>use_label_encoder</a:t>
            </a:r>
            <a:r>
              <a:rPr lang="en-IN" sz="1400" dirty="0">
                <a:latin typeface="Bell MT" panose="02020503060305020303" pitchFamily="18" charset="0"/>
              </a:rPr>
              <a:t>: False (deprecated feature disabled)</a:t>
            </a:r>
          </a:p>
          <a:p>
            <a:r>
              <a:rPr lang="en-IN" sz="1800" b="1" dirty="0">
                <a:latin typeface="Bell MT" panose="02020503060305020303" pitchFamily="18" charset="0"/>
              </a:rPr>
              <a:t>	</a:t>
            </a:r>
            <a:r>
              <a:rPr lang="en-IN" sz="1800" b="1" dirty="0" err="1">
                <a:latin typeface="Bell MT" panose="02020503060305020303" pitchFamily="18" charset="0"/>
              </a:rPr>
              <a:t>XGBoost</a:t>
            </a:r>
            <a:r>
              <a:rPr lang="en-IN" sz="1800" b="1" dirty="0">
                <a:latin typeface="Bell MT" panose="02020503060305020303" pitchFamily="18" charset="0"/>
              </a:rPr>
              <a:t> Regressor</a:t>
            </a:r>
          </a:p>
          <a:p>
            <a:pPr marL="1200150" lvl="2" indent="-285750">
              <a:buFont typeface="Arial" panose="020B0604020202020204" pitchFamily="34" charset="0"/>
              <a:buChar char="•"/>
            </a:pPr>
            <a:r>
              <a:rPr lang="en-IN" sz="1400" b="1" dirty="0" err="1">
                <a:latin typeface="Bell MT" panose="02020503060305020303" pitchFamily="18" charset="0"/>
              </a:rPr>
              <a:t>n_estimators</a:t>
            </a:r>
            <a:r>
              <a:rPr lang="en-IN" sz="1400" dirty="0">
                <a:latin typeface="Bell MT" panose="02020503060305020303" pitchFamily="18" charset="0"/>
              </a:rPr>
              <a:t>: 2300 (extensive boosting rounds)</a:t>
            </a:r>
          </a:p>
          <a:p>
            <a:pPr marL="1200150" lvl="2" indent="-285750">
              <a:buFont typeface="Arial" panose="020B0604020202020204" pitchFamily="34" charset="0"/>
              <a:buChar char="•"/>
            </a:pPr>
            <a:r>
              <a:rPr lang="en-IN" sz="1400" b="1" dirty="0">
                <a:latin typeface="Bell MT" panose="02020503060305020303" pitchFamily="18" charset="0"/>
              </a:rPr>
              <a:t>gamma</a:t>
            </a:r>
            <a:r>
              <a:rPr lang="en-IN" sz="1400" dirty="0">
                <a:latin typeface="Bell MT" panose="02020503060305020303" pitchFamily="18" charset="0"/>
              </a:rPr>
              <a:t>: 8 (minimum split loss threshold)</a:t>
            </a:r>
          </a:p>
          <a:p>
            <a:pPr marL="1200150" lvl="2" indent="-285750">
              <a:buFont typeface="Arial" panose="020B0604020202020204" pitchFamily="34" charset="0"/>
              <a:buChar char="•"/>
            </a:pPr>
            <a:r>
              <a:rPr lang="en-IN" sz="1400" b="1" dirty="0" err="1">
                <a:latin typeface="Bell MT" panose="02020503060305020303" pitchFamily="18" charset="0"/>
              </a:rPr>
              <a:t>max_depth</a:t>
            </a:r>
            <a:r>
              <a:rPr lang="en-IN" sz="1400" dirty="0">
                <a:latin typeface="Bell MT" panose="02020503060305020303" pitchFamily="18" charset="0"/>
              </a:rPr>
              <a:t>: 8 (controlled tree depth)</a:t>
            </a:r>
          </a:p>
          <a:p>
            <a:pPr marL="1200150" lvl="2" indent="-285750">
              <a:buFont typeface="Arial" panose="020B0604020202020204" pitchFamily="34" charset="0"/>
              <a:buChar char="•"/>
            </a:pPr>
            <a:r>
              <a:rPr lang="en-IN" sz="1400" b="1" dirty="0">
                <a:latin typeface="Bell MT" panose="02020503060305020303" pitchFamily="18" charset="0"/>
              </a:rPr>
              <a:t>eta</a:t>
            </a:r>
            <a:r>
              <a:rPr lang="en-IN" sz="1400" dirty="0">
                <a:latin typeface="Bell MT" panose="02020503060305020303" pitchFamily="18" charset="0"/>
              </a:rPr>
              <a:t>: 0.5 (learning rate)</a:t>
            </a:r>
          </a:p>
          <a:p>
            <a:pPr marL="1200150" lvl="2" indent="-285750">
              <a:buFont typeface="Arial" panose="020B0604020202020204" pitchFamily="34" charset="0"/>
              <a:buChar char="•"/>
            </a:pPr>
            <a:r>
              <a:rPr lang="en-IN" sz="1400" b="1" dirty="0">
                <a:latin typeface="Bell MT" panose="02020503060305020303" pitchFamily="18" charset="0"/>
              </a:rPr>
              <a:t>device</a:t>
            </a:r>
            <a:r>
              <a:rPr lang="en-IN" sz="1400" dirty="0">
                <a:latin typeface="Bell MT" panose="02020503060305020303" pitchFamily="18" charset="0"/>
              </a:rPr>
              <a:t>: '</a:t>
            </a:r>
            <a:r>
              <a:rPr lang="en-IN" sz="1400" dirty="0" err="1">
                <a:latin typeface="Bell MT" panose="02020503060305020303" pitchFamily="18" charset="0"/>
              </a:rPr>
              <a:t>cuda</a:t>
            </a:r>
            <a:r>
              <a:rPr lang="en-IN" sz="1400" dirty="0">
                <a:latin typeface="Bell MT" panose="02020503060305020303" pitchFamily="18" charset="0"/>
              </a:rPr>
              <a:t>' (GPU acceleration)</a:t>
            </a:r>
          </a:p>
          <a:p>
            <a:pPr marL="1200150" lvl="2" indent="-285750">
              <a:buFont typeface="Arial" panose="020B0604020202020204" pitchFamily="34" charset="0"/>
              <a:buChar char="•"/>
            </a:pPr>
            <a:endParaRPr lang="en-IN" sz="1400" dirty="0">
              <a:latin typeface="Bell MT" panose="02020503060305020303" pitchFamily="18" charset="0"/>
            </a:endParaRPr>
          </a:p>
          <a:p>
            <a:pPr marL="1200150" lvl="2" indent="-285750">
              <a:buFont typeface="Arial" panose="020B0604020202020204" pitchFamily="34" charset="0"/>
              <a:buChar char="•"/>
            </a:pPr>
            <a:endParaRPr lang="en-IN" sz="1400" dirty="0">
              <a:latin typeface="Bell MT" panose="02020503060305020303" pitchFamily="18" charset="0"/>
            </a:endParaRPr>
          </a:p>
          <a:p>
            <a:r>
              <a:rPr lang="en-IN" b="1" dirty="0">
                <a:latin typeface="Bell MT" panose="02020503060305020303" pitchFamily="18" charset="0"/>
              </a:rPr>
              <a:t>1.6 Results</a:t>
            </a:r>
          </a:p>
          <a:p>
            <a:r>
              <a:rPr lang="en-IN" sz="1400" b="1" dirty="0">
                <a:latin typeface="Bell MT" panose="02020503060305020303" pitchFamily="18" charset="0"/>
              </a:rPr>
              <a:t>	</a:t>
            </a:r>
            <a:r>
              <a:rPr lang="en-IN" b="1" dirty="0">
                <a:latin typeface="Bell MT" panose="02020503060305020303" pitchFamily="18" charset="0"/>
              </a:rPr>
              <a:t>Classification Results (Rain Occurrence)</a:t>
            </a:r>
          </a:p>
          <a:p>
            <a:pPr marL="1200150" lvl="2" indent="-285750">
              <a:buFont typeface="Arial" panose="020B0604020202020204" pitchFamily="34" charset="0"/>
              <a:buChar char="•"/>
            </a:pPr>
            <a:r>
              <a:rPr lang="en-IN" sz="1400" b="1" dirty="0">
                <a:latin typeface="Bell MT" panose="02020503060305020303" pitchFamily="18" charset="0"/>
              </a:rPr>
              <a:t>Dataset Size</a:t>
            </a:r>
            <a:r>
              <a:rPr lang="en-IN" sz="1400" dirty="0">
                <a:latin typeface="Bell MT" panose="02020503060305020303" pitchFamily="18" charset="0"/>
              </a:rPr>
              <a:t>: 3,204 samples after preprocessing</a:t>
            </a:r>
          </a:p>
          <a:p>
            <a:pPr marL="1200150" lvl="2" indent="-285750">
              <a:buFont typeface="Arial" panose="020B0604020202020204" pitchFamily="34" charset="0"/>
              <a:buChar char="•"/>
            </a:pPr>
            <a:r>
              <a:rPr lang="en-IN" sz="1400" b="1" dirty="0">
                <a:latin typeface="Bell MT" panose="02020503060305020303" pitchFamily="18" charset="0"/>
              </a:rPr>
              <a:t>Class Distribution</a:t>
            </a:r>
            <a:r>
              <a:rPr lang="en-IN" sz="1400" dirty="0">
                <a:latin typeface="Bell MT" panose="02020503060305020303" pitchFamily="18" charset="0"/>
              </a:rPr>
              <a:t>: </a:t>
            </a:r>
          </a:p>
          <a:p>
            <a:pPr marL="1657350" lvl="3" indent="-285750">
              <a:buFont typeface="Arial" panose="020B0604020202020204" pitchFamily="34" charset="0"/>
              <a:buChar char="•"/>
            </a:pPr>
            <a:r>
              <a:rPr lang="en-IN" sz="1400" dirty="0">
                <a:latin typeface="Bell MT" panose="02020503060305020303" pitchFamily="18" charset="0"/>
              </a:rPr>
              <a:t>Training: 2,606 no-rain days, 598 rainy days</a:t>
            </a:r>
          </a:p>
          <a:p>
            <a:pPr marL="1657350" lvl="3" indent="-285750">
              <a:buFont typeface="Arial" panose="020B0604020202020204" pitchFamily="34" charset="0"/>
              <a:buChar char="•"/>
            </a:pPr>
            <a:r>
              <a:rPr lang="en-IN" sz="1400" dirty="0">
                <a:latin typeface="Bell MT" panose="02020503060305020303" pitchFamily="18" charset="0"/>
              </a:rPr>
              <a:t>Testing: 651 no-rain days, 150 rainy days</a:t>
            </a:r>
          </a:p>
          <a:p>
            <a:pPr marL="1200150" lvl="2" indent="-285750">
              <a:buFont typeface="Arial" panose="020B0604020202020204" pitchFamily="34" charset="0"/>
              <a:buChar char="•"/>
            </a:pPr>
            <a:r>
              <a:rPr lang="en-IN" sz="1400" b="1" dirty="0">
                <a:latin typeface="Bell MT" panose="02020503060305020303" pitchFamily="18" charset="0"/>
              </a:rPr>
              <a:t>Model Accuracy</a:t>
            </a:r>
            <a:r>
              <a:rPr lang="en-IN" sz="1400" dirty="0">
                <a:latin typeface="Bell MT" panose="02020503060305020303" pitchFamily="18" charset="0"/>
              </a:rPr>
              <a:t>: High accuracy achieved -&gt; </a:t>
            </a:r>
            <a:r>
              <a:rPr lang="en-US" altLang="en-US" sz="1400" dirty="0">
                <a:latin typeface="Bell MT" panose="02020503060305020303" pitchFamily="18" charset="0"/>
              </a:rPr>
              <a:t>93.63%</a:t>
            </a:r>
            <a:endParaRPr lang="en-IN" sz="1400" dirty="0">
              <a:latin typeface="Bell MT" panose="02020503060305020303" pitchFamily="18" charset="0"/>
            </a:endParaRPr>
          </a:p>
          <a:p>
            <a:pPr marL="1200150" lvl="2" indent="-285750">
              <a:buFont typeface="Arial" panose="020B0604020202020204" pitchFamily="34" charset="0"/>
              <a:buChar char="•"/>
            </a:pPr>
            <a:r>
              <a:rPr lang="en-IN" sz="1400" b="1" dirty="0">
                <a:latin typeface="Bell MT" panose="02020503060305020303" pitchFamily="18" charset="0"/>
              </a:rPr>
              <a:t>Evaluation</a:t>
            </a:r>
            <a:r>
              <a:rPr lang="en-IN" sz="1400" dirty="0">
                <a:latin typeface="Bell MT" panose="02020503060305020303" pitchFamily="18" charset="0"/>
              </a:rPr>
              <a:t>: Confusion matrix visualization confirmed model performance</a:t>
            </a:r>
          </a:p>
        </p:txBody>
      </p:sp>
      <p:pic>
        <p:nvPicPr>
          <p:cNvPr id="7" name="Picture 6">
            <a:extLst>
              <a:ext uri="{FF2B5EF4-FFF2-40B4-BE49-F238E27FC236}">
                <a16:creationId xmlns:a16="http://schemas.microsoft.com/office/drawing/2014/main" id="{AD17C7E6-ADCC-6912-BFDB-161AB2C163D2}"/>
              </a:ext>
            </a:extLst>
          </p:cNvPr>
          <p:cNvPicPr>
            <a:picLocks noChangeAspect="1"/>
          </p:cNvPicPr>
          <p:nvPr/>
        </p:nvPicPr>
        <p:blipFill>
          <a:blip r:embed="rId2"/>
          <a:stretch>
            <a:fillRect/>
          </a:stretch>
        </p:blipFill>
        <p:spPr>
          <a:xfrm>
            <a:off x="1610451" y="6426888"/>
            <a:ext cx="3499938" cy="3159433"/>
          </a:xfrm>
          <a:prstGeom prst="rect">
            <a:avLst/>
          </a:prstGeom>
        </p:spPr>
      </p:pic>
      <p:sp>
        <p:nvSpPr>
          <p:cNvPr id="8" name="Rectangle 1">
            <a:extLst>
              <a:ext uri="{FF2B5EF4-FFF2-40B4-BE49-F238E27FC236}">
                <a16:creationId xmlns:a16="http://schemas.microsoft.com/office/drawing/2014/main" id="{5DEB4BF7-33DF-B3C6-6115-00040F71E326}"/>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1909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F5F9E-F64F-C7E9-C0D9-F676BE3A1B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D1A4D-84EB-7C60-A98E-F6C7E1054AA9}"/>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4. Weather Prediction</a:t>
            </a:r>
            <a:endParaRPr lang="en-IN" dirty="0"/>
          </a:p>
        </p:txBody>
      </p:sp>
      <p:cxnSp>
        <p:nvCxnSpPr>
          <p:cNvPr id="6" name="Straight Connector 5">
            <a:extLst>
              <a:ext uri="{FF2B5EF4-FFF2-40B4-BE49-F238E27FC236}">
                <a16:creationId xmlns:a16="http://schemas.microsoft.com/office/drawing/2014/main" id="{6F1C220E-65B5-4BB6-5B4A-C0AFA2D5496B}"/>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AA297C52-EED4-6572-1CD9-6DFD30F25480}"/>
              </a:ext>
            </a:extLst>
          </p:cNvPr>
          <p:cNvSpPr txBox="1"/>
          <p:nvPr/>
        </p:nvSpPr>
        <p:spPr>
          <a:xfrm>
            <a:off x="280967" y="821637"/>
            <a:ext cx="6296066" cy="1231106"/>
          </a:xfrm>
          <a:prstGeom prst="rect">
            <a:avLst/>
          </a:prstGeom>
          <a:noFill/>
        </p:spPr>
        <p:txBody>
          <a:bodyPr wrap="square">
            <a:spAutoFit/>
          </a:bodyPr>
          <a:lstStyle/>
          <a:p>
            <a:r>
              <a:rPr lang="en-IN" b="1" dirty="0">
                <a:latin typeface="Bell MT" panose="02020503060305020303" pitchFamily="18" charset="0"/>
              </a:rPr>
              <a:t>Regression Results (Rainfall Amount)</a:t>
            </a:r>
          </a:p>
          <a:p>
            <a:endParaRPr lang="en-IN" sz="1400" b="1" dirty="0">
              <a:latin typeface="Bell MT" panose="02020503060305020303" pitchFamily="18" charset="0"/>
            </a:endParaRPr>
          </a:p>
          <a:p>
            <a:pPr marL="742950" lvl="1" indent="-285750">
              <a:buFont typeface="Arial" panose="020B0604020202020204" pitchFamily="34" charset="0"/>
              <a:buChar char="•"/>
            </a:pPr>
            <a:r>
              <a:rPr lang="en-IN" sz="1400" b="1" dirty="0">
                <a:latin typeface="Bell MT" panose="02020503060305020303" pitchFamily="18" charset="0"/>
              </a:rPr>
              <a:t>Mean Absolute Error (MAE)</a:t>
            </a:r>
            <a:r>
              <a:rPr lang="en-IN" sz="1400" dirty="0">
                <a:latin typeface="Bell MT" panose="02020503060305020303" pitchFamily="18" charset="0"/>
              </a:rPr>
              <a:t>: 13.08 mm</a:t>
            </a:r>
          </a:p>
          <a:p>
            <a:pPr marL="742950" lvl="1" indent="-285750">
              <a:buFont typeface="Arial" panose="020B0604020202020204" pitchFamily="34" charset="0"/>
              <a:buChar char="•"/>
            </a:pPr>
            <a:r>
              <a:rPr lang="en-IN" sz="1400" b="1" dirty="0">
                <a:latin typeface="Bell MT" panose="02020503060305020303" pitchFamily="18" charset="0"/>
              </a:rPr>
              <a:t>R² Score</a:t>
            </a:r>
            <a:r>
              <a:rPr lang="en-IN" sz="1400" dirty="0">
                <a:latin typeface="Bell MT" panose="02020503060305020303" pitchFamily="18" charset="0"/>
              </a:rPr>
              <a:t>: 0.43 (43% variance explained)</a:t>
            </a:r>
          </a:p>
          <a:p>
            <a:pPr marL="742950" lvl="1" indent="-285750">
              <a:buFont typeface="Arial" panose="020B0604020202020204" pitchFamily="34" charset="0"/>
              <a:buChar char="•"/>
            </a:pPr>
            <a:r>
              <a:rPr lang="en-IN" sz="1400" b="1" dirty="0">
                <a:latin typeface="Bell MT" panose="02020503060305020303" pitchFamily="18" charset="0"/>
              </a:rPr>
              <a:t>Root Mean Square Error (RMSE)</a:t>
            </a:r>
            <a:r>
              <a:rPr lang="en-IN" sz="1400" dirty="0">
                <a:latin typeface="Bell MT" panose="02020503060305020303" pitchFamily="18" charset="0"/>
              </a:rPr>
              <a:t>: 23.42 mm</a:t>
            </a:r>
          </a:p>
        </p:txBody>
      </p:sp>
      <p:pic>
        <p:nvPicPr>
          <p:cNvPr id="7" name="Picture 6">
            <a:extLst>
              <a:ext uri="{FF2B5EF4-FFF2-40B4-BE49-F238E27FC236}">
                <a16:creationId xmlns:a16="http://schemas.microsoft.com/office/drawing/2014/main" id="{7CF724D9-E302-94FB-8265-05BF97123534}"/>
              </a:ext>
            </a:extLst>
          </p:cNvPr>
          <p:cNvPicPr>
            <a:picLocks noChangeAspect="1"/>
          </p:cNvPicPr>
          <p:nvPr/>
        </p:nvPicPr>
        <p:blipFill>
          <a:blip r:embed="rId2"/>
          <a:stretch>
            <a:fillRect/>
          </a:stretch>
        </p:blipFill>
        <p:spPr>
          <a:xfrm>
            <a:off x="561934" y="2235200"/>
            <a:ext cx="5449646" cy="3521071"/>
          </a:xfrm>
          <a:prstGeom prst="rect">
            <a:avLst/>
          </a:prstGeom>
        </p:spPr>
      </p:pic>
    </p:spTree>
    <p:extLst>
      <p:ext uri="{BB962C8B-B14F-4D97-AF65-F5344CB8AC3E}">
        <p14:creationId xmlns:p14="http://schemas.microsoft.com/office/powerpoint/2010/main" val="3047989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8D1F9-AB8F-77C4-8204-0C366CBFA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D54A63-539E-4B65-0092-CF9ADDA7BC48}"/>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4. Weather Prediction</a:t>
            </a:r>
            <a:endParaRPr lang="en-IN" dirty="0"/>
          </a:p>
        </p:txBody>
      </p:sp>
      <p:cxnSp>
        <p:nvCxnSpPr>
          <p:cNvPr id="6" name="Straight Connector 5">
            <a:extLst>
              <a:ext uri="{FF2B5EF4-FFF2-40B4-BE49-F238E27FC236}">
                <a16:creationId xmlns:a16="http://schemas.microsoft.com/office/drawing/2014/main" id="{F391B7C6-4A2E-2EE8-65EF-625937F3AE4B}"/>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ED2572E6-1245-2F3A-F7AA-C3CD16A717B1}"/>
              </a:ext>
            </a:extLst>
          </p:cNvPr>
          <p:cNvSpPr txBox="1"/>
          <p:nvPr/>
        </p:nvSpPr>
        <p:spPr>
          <a:xfrm>
            <a:off x="177620" y="821637"/>
            <a:ext cx="6680379" cy="9017853"/>
          </a:xfrm>
          <a:prstGeom prst="rect">
            <a:avLst/>
          </a:prstGeom>
          <a:noFill/>
        </p:spPr>
        <p:txBody>
          <a:bodyPr wrap="square">
            <a:spAutoFit/>
          </a:bodyPr>
          <a:lstStyle/>
          <a:p>
            <a:pPr>
              <a:buNone/>
            </a:pPr>
            <a:r>
              <a:rPr lang="en-US" sz="2400" b="1" dirty="0">
                <a:latin typeface="Bell MT" panose="02020503060305020303" pitchFamily="18" charset="0"/>
              </a:rPr>
              <a:t>2. Weather Forecasting using Arima &amp; </a:t>
            </a:r>
            <a:r>
              <a:rPr lang="en-US" sz="2400" b="1" dirty="0" err="1">
                <a:latin typeface="Bell MT" panose="02020503060305020303" pitchFamily="18" charset="0"/>
              </a:rPr>
              <a:t>XGBoost</a:t>
            </a:r>
            <a:endParaRPr lang="en-US" sz="2400" b="1" dirty="0">
              <a:latin typeface="Bell MT" panose="02020503060305020303" pitchFamily="18" charset="0"/>
            </a:endParaRPr>
          </a:p>
          <a:p>
            <a:pPr>
              <a:buNone/>
            </a:pPr>
            <a:r>
              <a:rPr lang="en-US" sz="2400" b="1" dirty="0">
                <a:latin typeface="Bell MT" panose="02020503060305020303" pitchFamily="18" charset="0"/>
              </a:rPr>
              <a:t> </a:t>
            </a:r>
            <a:endParaRPr lang="en-US" sz="1400" b="1" dirty="0">
              <a:latin typeface="Bell MT" panose="02020503060305020303" pitchFamily="18" charset="0"/>
            </a:endParaRPr>
          </a:p>
          <a:p>
            <a:pPr>
              <a:buNone/>
            </a:pPr>
            <a:r>
              <a:rPr lang="en-US" b="1" dirty="0">
                <a:latin typeface="Bell MT" panose="02020503060305020303" pitchFamily="18" charset="0"/>
              </a:rPr>
              <a:t>2.1 Introduction</a:t>
            </a:r>
          </a:p>
          <a:p>
            <a:pPr>
              <a:buNone/>
            </a:pPr>
            <a:r>
              <a:rPr lang="en-US" sz="1400" dirty="0">
                <a:latin typeface="Bell MT" panose="02020503060305020303" pitchFamily="18" charset="0"/>
              </a:rPr>
              <a:t>This report analyzes a weather forecasting project that implements machine learning techniques to predict maximum daily temperatures. The project utilizes historical weather data to build predictive models using both traditional time series analysis (ARIMA) and modern machine learning approaches (</a:t>
            </a:r>
            <a:r>
              <a:rPr lang="en-US" sz="1400" dirty="0" err="1">
                <a:latin typeface="Bell MT" panose="02020503060305020303" pitchFamily="18" charset="0"/>
              </a:rPr>
              <a:t>XGBoost</a:t>
            </a:r>
            <a:r>
              <a:rPr lang="en-US" sz="1400" dirty="0">
                <a:latin typeface="Bell MT" panose="02020503060305020303" pitchFamily="18" charset="0"/>
              </a:rPr>
              <a:t> Regressor).</a:t>
            </a:r>
          </a:p>
          <a:p>
            <a:pPr>
              <a:buNone/>
            </a:pPr>
            <a:endParaRPr lang="en-US" sz="1400" dirty="0">
              <a:latin typeface="Bell MT" panose="02020503060305020303" pitchFamily="18" charset="0"/>
            </a:endParaRPr>
          </a:p>
          <a:p>
            <a:pPr>
              <a:buNone/>
            </a:pPr>
            <a:r>
              <a:rPr lang="en-US" b="1" dirty="0">
                <a:latin typeface="Bell MT" panose="02020503060305020303" pitchFamily="18" charset="0"/>
              </a:rPr>
              <a:t>2.2 Objective</a:t>
            </a:r>
          </a:p>
          <a:p>
            <a:pPr>
              <a:buNone/>
            </a:pPr>
            <a:r>
              <a:rPr lang="en-US" sz="1400" dirty="0">
                <a:latin typeface="Bell MT" panose="02020503060305020303" pitchFamily="18" charset="0"/>
              </a:rPr>
              <a:t>The primary objective of this project is to forecast the next day's maximum temperature using historical weather data. The project aims to compare the performance of different forecasting approaches and provide accurate temperature predictions for weather planning and analysis.</a:t>
            </a:r>
          </a:p>
          <a:p>
            <a:pPr>
              <a:buNone/>
            </a:pPr>
            <a:endParaRPr lang="en-US" sz="1400" dirty="0">
              <a:latin typeface="Bell MT" panose="02020503060305020303" pitchFamily="18" charset="0"/>
            </a:endParaRPr>
          </a:p>
          <a:p>
            <a:r>
              <a:rPr lang="en-IN" b="1" dirty="0">
                <a:latin typeface="Bell MT" panose="02020503060305020303" pitchFamily="18" charset="0"/>
              </a:rPr>
              <a:t>2.3 Libraries &amp; Modules Used</a:t>
            </a:r>
          </a:p>
          <a:p>
            <a:pPr marL="285750" indent="-285750">
              <a:buFont typeface="Arial" panose="020B0604020202020204" pitchFamily="34" charset="0"/>
              <a:buChar char="•"/>
            </a:pPr>
            <a:r>
              <a:rPr lang="en-IN" sz="1400" b="1" dirty="0">
                <a:latin typeface="Bell MT" panose="02020503060305020303" pitchFamily="18" charset="0"/>
              </a:rPr>
              <a:t>pandas</a:t>
            </a:r>
            <a:r>
              <a:rPr lang="en-IN" sz="1400" dirty="0">
                <a:latin typeface="Bell MT" panose="02020503060305020303" pitchFamily="18" charset="0"/>
              </a:rPr>
              <a:t>: Data manipulation and analysis</a:t>
            </a:r>
          </a:p>
          <a:p>
            <a:pPr marL="285750" indent="-285750">
              <a:buFont typeface="Arial" panose="020B0604020202020204" pitchFamily="34" charset="0"/>
              <a:buChar char="•"/>
            </a:pPr>
            <a:r>
              <a:rPr lang="en-IN" sz="1400" b="1" dirty="0" err="1">
                <a:latin typeface="Bell MT" panose="02020503060305020303" pitchFamily="18" charset="0"/>
              </a:rPr>
              <a:t>numpy</a:t>
            </a:r>
            <a:r>
              <a:rPr lang="en-IN" sz="1400" dirty="0">
                <a:latin typeface="Bell MT" panose="02020503060305020303" pitchFamily="18" charset="0"/>
              </a:rPr>
              <a:t>: Numerical computations and array operations</a:t>
            </a:r>
          </a:p>
          <a:p>
            <a:pPr marL="285750" indent="-285750">
              <a:buFont typeface="Arial" panose="020B0604020202020204" pitchFamily="34" charset="0"/>
              <a:buChar char="•"/>
            </a:pPr>
            <a:r>
              <a:rPr lang="en-IN" sz="1400" b="1" dirty="0" err="1">
                <a:latin typeface="Bell MT" panose="02020503060305020303" pitchFamily="18" charset="0"/>
              </a:rPr>
              <a:t>matplotlib.pyplot</a:t>
            </a:r>
            <a:r>
              <a:rPr lang="en-IN" sz="1400" dirty="0">
                <a:latin typeface="Bell MT" panose="02020503060305020303" pitchFamily="18" charset="0"/>
              </a:rPr>
              <a:t>: Data visualization and plotting</a:t>
            </a:r>
          </a:p>
          <a:p>
            <a:pPr marL="285750" indent="-285750">
              <a:buFont typeface="Arial" panose="020B0604020202020204" pitchFamily="34" charset="0"/>
              <a:buChar char="•"/>
            </a:pPr>
            <a:r>
              <a:rPr lang="en-IN" sz="1400" b="1" dirty="0" err="1">
                <a:latin typeface="Bell MT" panose="02020503060305020303" pitchFamily="18" charset="0"/>
              </a:rPr>
              <a:t>statsmodels.tsa.arima.model</a:t>
            </a:r>
            <a:r>
              <a:rPr lang="en-IN" sz="1400" b="1" dirty="0">
                <a:latin typeface="Bell MT" panose="02020503060305020303" pitchFamily="18" charset="0"/>
              </a:rPr>
              <a:t> (ARIMA)</a:t>
            </a:r>
            <a:r>
              <a:rPr lang="en-IN" sz="1400" dirty="0">
                <a:latin typeface="Bell MT" panose="02020503060305020303" pitchFamily="18" charset="0"/>
              </a:rPr>
              <a:t>: Time series forecasting model</a:t>
            </a:r>
          </a:p>
          <a:p>
            <a:pPr marL="285750" indent="-285750">
              <a:buFont typeface="Arial" panose="020B0604020202020204" pitchFamily="34" charset="0"/>
              <a:buChar char="•"/>
            </a:pPr>
            <a:r>
              <a:rPr lang="en-IN" sz="1400" b="1" dirty="0" err="1">
                <a:latin typeface="Bell MT" panose="02020503060305020303" pitchFamily="18" charset="0"/>
              </a:rPr>
              <a:t>statsmodels.tsa.stattools</a:t>
            </a:r>
            <a:r>
              <a:rPr lang="en-IN" sz="1400" b="1" dirty="0">
                <a:latin typeface="Bell MT" panose="02020503060305020303" pitchFamily="18" charset="0"/>
              </a:rPr>
              <a:t> (</a:t>
            </a:r>
            <a:r>
              <a:rPr lang="en-IN" sz="1400" b="1" dirty="0" err="1">
                <a:latin typeface="Bell MT" panose="02020503060305020303" pitchFamily="18" charset="0"/>
              </a:rPr>
              <a:t>adfuller</a:t>
            </a:r>
            <a:r>
              <a:rPr lang="en-IN" sz="1400" b="1" dirty="0">
                <a:latin typeface="Bell MT" panose="02020503060305020303" pitchFamily="18" charset="0"/>
              </a:rPr>
              <a:t>)</a:t>
            </a:r>
            <a:r>
              <a:rPr lang="en-IN" sz="1400" dirty="0">
                <a:latin typeface="Bell MT" panose="02020503060305020303" pitchFamily="18" charset="0"/>
              </a:rPr>
              <a:t>: Stationarity testing</a:t>
            </a:r>
          </a:p>
          <a:p>
            <a:pPr marL="285750" indent="-285750">
              <a:buFont typeface="Arial" panose="020B0604020202020204" pitchFamily="34" charset="0"/>
              <a:buChar char="•"/>
            </a:pPr>
            <a:r>
              <a:rPr lang="en-IN" sz="1400" b="1" dirty="0" err="1">
                <a:latin typeface="Bell MT" panose="02020503060305020303" pitchFamily="18" charset="0"/>
              </a:rPr>
              <a:t>statsmodels.graphics.tsaplots</a:t>
            </a:r>
            <a:r>
              <a:rPr lang="en-IN" sz="1400" dirty="0">
                <a:latin typeface="Bell MT" panose="02020503060305020303" pitchFamily="18" charset="0"/>
              </a:rPr>
              <a:t>: ACF and PACF plotting for time series analysis</a:t>
            </a:r>
          </a:p>
          <a:p>
            <a:pPr marL="285750" indent="-285750">
              <a:buFont typeface="Arial" panose="020B0604020202020204" pitchFamily="34" charset="0"/>
              <a:buChar char="•"/>
            </a:pPr>
            <a:r>
              <a:rPr lang="en-IN" sz="1400" b="1" dirty="0" err="1">
                <a:latin typeface="Bell MT" panose="02020503060305020303" pitchFamily="18" charset="0"/>
              </a:rPr>
              <a:t>xgboost</a:t>
            </a:r>
            <a:r>
              <a:rPr lang="en-IN" sz="1400" b="1" dirty="0">
                <a:latin typeface="Bell MT" panose="02020503060305020303" pitchFamily="18" charset="0"/>
              </a:rPr>
              <a:t> (</a:t>
            </a:r>
            <a:r>
              <a:rPr lang="en-IN" sz="1400" b="1" dirty="0" err="1">
                <a:latin typeface="Bell MT" panose="02020503060305020303" pitchFamily="18" charset="0"/>
              </a:rPr>
              <a:t>XGBRegressor</a:t>
            </a:r>
            <a:r>
              <a:rPr lang="en-IN" sz="1400" b="1" dirty="0">
                <a:latin typeface="Bell MT" panose="02020503060305020303" pitchFamily="18" charset="0"/>
              </a:rPr>
              <a:t>)</a:t>
            </a:r>
            <a:r>
              <a:rPr lang="en-IN" sz="1400" dirty="0">
                <a:latin typeface="Bell MT" panose="02020503060305020303" pitchFamily="18" charset="0"/>
              </a:rPr>
              <a:t>: Gradient boosting regression model</a:t>
            </a:r>
          </a:p>
          <a:p>
            <a:pPr marL="285750" indent="-285750">
              <a:buFont typeface="Arial" panose="020B0604020202020204" pitchFamily="34" charset="0"/>
              <a:buChar char="•"/>
            </a:pPr>
            <a:r>
              <a:rPr lang="en-IN" sz="1400" b="1" dirty="0" err="1">
                <a:latin typeface="Bell MT" panose="02020503060305020303" pitchFamily="18" charset="0"/>
              </a:rPr>
              <a:t>sklearn.metrics</a:t>
            </a:r>
            <a:r>
              <a:rPr lang="en-IN" sz="1400" dirty="0">
                <a:latin typeface="Bell MT" panose="02020503060305020303" pitchFamily="18" charset="0"/>
              </a:rPr>
              <a:t>: Model evaluation metrics (MAE, RMSE, MSE)</a:t>
            </a:r>
          </a:p>
          <a:p>
            <a:pPr marL="285750" indent="-285750">
              <a:buFont typeface="Arial" panose="020B0604020202020204" pitchFamily="34" charset="0"/>
              <a:buChar char="•"/>
            </a:pPr>
            <a:endParaRPr lang="en-IN" sz="1400" dirty="0">
              <a:latin typeface="Bell MT" panose="02020503060305020303" pitchFamily="18" charset="0"/>
            </a:endParaRPr>
          </a:p>
          <a:p>
            <a:r>
              <a:rPr lang="en-US" b="1" dirty="0">
                <a:latin typeface="Bell MT" panose="02020503060305020303" pitchFamily="18" charset="0"/>
              </a:rPr>
              <a:t>2.4 Scope and Limitations</a:t>
            </a:r>
          </a:p>
          <a:p>
            <a:r>
              <a:rPr lang="en-US" b="1" dirty="0">
                <a:latin typeface="Bell MT" panose="02020503060305020303" pitchFamily="18" charset="0"/>
              </a:rPr>
              <a:t>	ARIMA Model</a:t>
            </a:r>
          </a:p>
          <a:p>
            <a:pPr lvl="1"/>
            <a:r>
              <a:rPr lang="en-US" b="1" dirty="0">
                <a:latin typeface="Bell MT" panose="02020503060305020303" pitchFamily="18" charset="0"/>
              </a:rPr>
              <a:t>	Scope:</a:t>
            </a:r>
            <a:endParaRPr lang="en-US" dirty="0">
              <a:latin typeface="Bell MT" panose="02020503060305020303" pitchFamily="18" charset="0"/>
            </a:endParaRPr>
          </a:p>
          <a:p>
            <a:pPr marL="1200150" lvl="2" indent="-285750">
              <a:buFont typeface="Arial" panose="020B0604020202020204" pitchFamily="34" charset="0"/>
              <a:buChar char="•"/>
            </a:pPr>
            <a:r>
              <a:rPr lang="en-US" sz="1400" dirty="0">
                <a:latin typeface="Bell MT" panose="02020503060305020303" pitchFamily="18" charset="0"/>
              </a:rPr>
              <a:t>Effective for univariate time series forecasting.</a:t>
            </a:r>
          </a:p>
          <a:p>
            <a:pPr marL="1200150" lvl="2" indent="-285750">
              <a:buFont typeface="Arial" panose="020B0604020202020204" pitchFamily="34" charset="0"/>
              <a:buChar char="•"/>
            </a:pPr>
            <a:r>
              <a:rPr lang="en-US" sz="1400" dirty="0">
                <a:latin typeface="Bell MT" panose="02020503060305020303" pitchFamily="18" charset="0"/>
              </a:rPr>
              <a:t>Suitable for stationary data with linear relationships.</a:t>
            </a:r>
          </a:p>
          <a:p>
            <a:pPr marL="1200150" lvl="2" indent="-285750">
              <a:buFont typeface="Arial" panose="020B0604020202020204" pitchFamily="34" charset="0"/>
              <a:buChar char="•"/>
            </a:pPr>
            <a:r>
              <a:rPr lang="en-US" sz="1400" dirty="0">
                <a:latin typeface="Bell MT" panose="02020503060305020303" pitchFamily="18" charset="0"/>
              </a:rPr>
              <a:t>Provides interpretable results with statistical significance testing.</a:t>
            </a:r>
          </a:p>
          <a:p>
            <a:pPr marL="1200150" lvl="2" indent="-285750">
              <a:buFont typeface="Arial" panose="020B0604020202020204" pitchFamily="34" charset="0"/>
              <a:buChar char="•"/>
            </a:pPr>
            <a:r>
              <a:rPr lang="en-US" sz="1400" dirty="0">
                <a:latin typeface="Bell MT" panose="02020503060305020303" pitchFamily="18" charset="0"/>
              </a:rPr>
              <a:t>Good baseline model for temperature forecasting tasks.</a:t>
            </a:r>
          </a:p>
          <a:p>
            <a:r>
              <a:rPr lang="en-US" sz="1400" b="1" dirty="0">
                <a:latin typeface="Bell MT" panose="02020503060305020303" pitchFamily="18" charset="0"/>
              </a:rPr>
              <a:t>		</a:t>
            </a:r>
            <a:r>
              <a:rPr lang="en-US" b="1" dirty="0">
                <a:latin typeface="Bell MT" panose="02020503060305020303" pitchFamily="18" charset="0"/>
              </a:rPr>
              <a:t>Limitations:</a:t>
            </a:r>
            <a:endParaRPr lang="en-US" sz="1400" dirty="0">
              <a:latin typeface="Bell MT" panose="02020503060305020303" pitchFamily="18" charset="0"/>
            </a:endParaRPr>
          </a:p>
          <a:p>
            <a:pPr marL="1200150" lvl="2" indent="-285750">
              <a:buFont typeface="Arial" panose="020B0604020202020204" pitchFamily="34" charset="0"/>
              <a:buChar char="•"/>
            </a:pPr>
            <a:r>
              <a:rPr lang="en-US" sz="1400" dirty="0">
                <a:latin typeface="Bell MT" panose="02020503060305020303" pitchFamily="18" charset="0"/>
              </a:rPr>
              <a:t>Limited to single feature analysis (only maximum temperature)</a:t>
            </a:r>
          </a:p>
          <a:p>
            <a:pPr marL="1200150" lvl="2" indent="-285750">
              <a:buFont typeface="Arial" panose="020B0604020202020204" pitchFamily="34" charset="0"/>
              <a:buChar char="•"/>
            </a:pPr>
            <a:r>
              <a:rPr lang="en-US" sz="1400" dirty="0">
                <a:latin typeface="Bell MT" panose="02020503060305020303" pitchFamily="18" charset="0"/>
              </a:rPr>
              <a:t>Assumes linear relationships and may miss complex patterns</a:t>
            </a:r>
          </a:p>
          <a:p>
            <a:pPr marL="1200150" lvl="2" indent="-285750">
              <a:buFont typeface="Arial" panose="020B0604020202020204" pitchFamily="34" charset="0"/>
              <a:buChar char="•"/>
            </a:pPr>
            <a:r>
              <a:rPr lang="en-US" sz="1400" dirty="0">
                <a:latin typeface="Bell MT" panose="02020503060305020303" pitchFamily="18" charset="0"/>
              </a:rPr>
              <a:t>Requires data stationarity and may struggle with irregular seasonal patterns</a:t>
            </a:r>
          </a:p>
          <a:p>
            <a:pPr marL="1200150" lvl="2" indent="-285750">
              <a:buFont typeface="Arial" panose="020B0604020202020204" pitchFamily="34" charset="0"/>
              <a:buChar char="•"/>
            </a:pPr>
            <a:r>
              <a:rPr lang="en-US" sz="1400" dirty="0">
                <a:latin typeface="Bell MT" panose="02020503060305020303" pitchFamily="18" charset="0"/>
              </a:rPr>
              <a:t>Performance degrades with longer forecast horizons</a:t>
            </a:r>
          </a:p>
        </p:txBody>
      </p:sp>
    </p:spTree>
    <p:extLst>
      <p:ext uri="{BB962C8B-B14F-4D97-AF65-F5344CB8AC3E}">
        <p14:creationId xmlns:p14="http://schemas.microsoft.com/office/powerpoint/2010/main" val="237822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BA5F3-DE05-660A-2948-BF8AE3FFE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54EA8-227B-1015-B38F-C379B970618A}"/>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4. Weather Prediction</a:t>
            </a:r>
            <a:endParaRPr lang="en-IN" dirty="0"/>
          </a:p>
        </p:txBody>
      </p:sp>
      <p:cxnSp>
        <p:nvCxnSpPr>
          <p:cNvPr id="6" name="Straight Connector 5">
            <a:extLst>
              <a:ext uri="{FF2B5EF4-FFF2-40B4-BE49-F238E27FC236}">
                <a16:creationId xmlns:a16="http://schemas.microsoft.com/office/drawing/2014/main" id="{9325BFC4-E72D-4339-3F9F-4BD2E6752891}"/>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5226F59-2B09-16CF-65AB-51F7B1B5B17A}"/>
              </a:ext>
            </a:extLst>
          </p:cNvPr>
          <p:cNvSpPr txBox="1"/>
          <p:nvPr/>
        </p:nvSpPr>
        <p:spPr>
          <a:xfrm>
            <a:off x="260393" y="821637"/>
            <a:ext cx="6227486" cy="3293209"/>
          </a:xfrm>
          <a:prstGeom prst="rect">
            <a:avLst/>
          </a:prstGeom>
          <a:noFill/>
        </p:spPr>
        <p:txBody>
          <a:bodyPr wrap="square">
            <a:spAutoFit/>
          </a:bodyPr>
          <a:lstStyle/>
          <a:p>
            <a:r>
              <a:rPr lang="en-US" sz="1800" b="1" dirty="0" err="1">
                <a:latin typeface="Bell MT" panose="02020503060305020303" pitchFamily="18" charset="0"/>
              </a:rPr>
              <a:t>XGBoost</a:t>
            </a:r>
            <a:r>
              <a:rPr lang="en-US" sz="1800" b="1" dirty="0">
                <a:latin typeface="Bell MT" panose="02020503060305020303" pitchFamily="18" charset="0"/>
              </a:rPr>
              <a:t> Regressor</a:t>
            </a:r>
          </a:p>
          <a:p>
            <a:pPr lvl="1"/>
            <a:r>
              <a:rPr lang="en-US" b="1" dirty="0">
                <a:latin typeface="Bell MT" panose="02020503060305020303" pitchFamily="18" charset="0"/>
              </a:rPr>
              <a:t>Scope:</a:t>
            </a:r>
            <a:endParaRPr lang="en-US" dirty="0">
              <a:latin typeface="Bell MT" panose="02020503060305020303" pitchFamily="18" charset="0"/>
            </a:endParaRPr>
          </a:p>
          <a:p>
            <a:pPr marL="742950" lvl="1" indent="-285750">
              <a:buFont typeface="Arial" panose="020B0604020202020204" pitchFamily="34" charset="0"/>
              <a:buChar char="•"/>
            </a:pPr>
            <a:r>
              <a:rPr lang="en-US" sz="1400" dirty="0">
                <a:latin typeface="Bell MT" panose="02020503060305020303" pitchFamily="18" charset="0"/>
              </a:rPr>
              <a:t>Handles multiple features simultaneously for comprehensive weather prediction</a:t>
            </a:r>
          </a:p>
          <a:p>
            <a:pPr marL="742950" lvl="1" indent="-285750">
              <a:buFont typeface="Arial" panose="020B0604020202020204" pitchFamily="34" charset="0"/>
              <a:buChar char="•"/>
            </a:pPr>
            <a:r>
              <a:rPr lang="en-US" sz="1400" dirty="0">
                <a:latin typeface="Bell MT" panose="02020503060305020303" pitchFamily="18" charset="0"/>
              </a:rPr>
              <a:t>Captures non-linear relationships and complex interactions between variables</a:t>
            </a:r>
          </a:p>
          <a:p>
            <a:pPr marL="742950" lvl="1" indent="-285750">
              <a:buFont typeface="Arial" panose="020B0604020202020204" pitchFamily="34" charset="0"/>
              <a:buChar char="•"/>
            </a:pPr>
            <a:r>
              <a:rPr lang="en-US" sz="1400" dirty="0">
                <a:latin typeface="Bell MT" panose="02020503060305020303" pitchFamily="18" charset="0"/>
              </a:rPr>
              <a:t>Robust to outliers and missing values in weather data</a:t>
            </a:r>
          </a:p>
          <a:p>
            <a:pPr marL="742950" lvl="1" indent="-285750">
              <a:buFont typeface="Arial" panose="020B0604020202020204" pitchFamily="34" charset="0"/>
              <a:buChar char="•"/>
            </a:pPr>
            <a:r>
              <a:rPr lang="en-US" sz="1400" dirty="0">
                <a:latin typeface="Bell MT" panose="02020503060305020303" pitchFamily="18" charset="0"/>
              </a:rPr>
              <a:t>Provides feature importance analysis for weather pattern understanding</a:t>
            </a:r>
          </a:p>
          <a:p>
            <a:pPr lvl="1"/>
            <a:r>
              <a:rPr lang="en-US" b="1" dirty="0">
                <a:latin typeface="Bell MT" panose="02020503060305020303" pitchFamily="18" charset="0"/>
              </a:rPr>
              <a:t>Limitations:</a:t>
            </a:r>
            <a:endParaRPr lang="en-US" dirty="0">
              <a:latin typeface="Bell MT" panose="02020503060305020303" pitchFamily="18" charset="0"/>
            </a:endParaRPr>
          </a:p>
          <a:p>
            <a:pPr marL="742950" lvl="1" indent="-285750">
              <a:buFont typeface="Arial" panose="020B0604020202020204" pitchFamily="34" charset="0"/>
              <a:buChar char="•"/>
            </a:pPr>
            <a:r>
              <a:rPr lang="en-US" sz="1400" dirty="0">
                <a:latin typeface="Bell MT" panose="02020503060305020303" pitchFamily="18" charset="0"/>
              </a:rPr>
              <a:t>Requires careful feature engineering and hyperparameter tuning</a:t>
            </a:r>
          </a:p>
          <a:p>
            <a:pPr marL="742950" lvl="1" indent="-285750">
              <a:buFont typeface="Arial" panose="020B0604020202020204" pitchFamily="34" charset="0"/>
              <a:buChar char="•"/>
            </a:pPr>
            <a:r>
              <a:rPr lang="en-US" sz="1400" dirty="0">
                <a:latin typeface="Bell MT" panose="02020503060305020303" pitchFamily="18" charset="0"/>
              </a:rPr>
              <a:t>Less interpretable compared to traditional time series models</a:t>
            </a:r>
          </a:p>
          <a:p>
            <a:pPr marL="742950" lvl="1" indent="-285750">
              <a:buFont typeface="Arial" panose="020B0604020202020204" pitchFamily="34" charset="0"/>
              <a:buChar char="•"/>
            </a:pPr>
            <a:r>
              <a:rPr lang="en-US" sz="1400" dirty="0">
                <a:latin typeface="Bell MT" panose="02020503060305020303" pitchFamily="18" charset="0"/>
              </a:rPr>
              <a:t>May overfit with insufficient data or poor feature selection</a:t>
            </a:r>
          </a:p>
          <a:p>
            <a:pPr marL="742950" lvl="1" indent="-285750">
              <a:buFont typeface="Arial" panose="020B0604020202020204" pitchFamily="34" charset="0"/>
              <a:buChar char="•"/>
            </a:pPr>
            <a:r>
              <a:rPr lang="en-US" sz="1400" dirty="0">
                <a:latin typeface="Bell MT" panose="02020503060305020303" pitchFamily="18" charset="0"/>
              </a:rPr>
              <a:t>Computationally intensive for large datasets and real-time predictions</a:t>
            </a:r>
          </a:p>
          <a:p>
            <a:pPr lvl="1"/>
            <a:endParaRPr lang="en-US" sz="1400" dirty="0"/>
          </a:p>
        </p:txBody>
      </p:sp>
      <p:pic>
        <p:nvPicPr>
          <p:cNvPr id="7" name="Picture 6">
            <a:extLst>
              <a:ext uri="{FF2B5EF4-FFF2-40B4-BE49-F238E27FC236}">
                <a16:creationId xmlns:a16="http://schemas.microsoft.com/office/drawing/2014/main" id="{714BAD7F-7905-A8EB-4998-91CDF8CA7C28}"/>
              </a:ext>
            </a:extLst>
          </p:cNvPr>
          <p:cNvPicPr>
            <a:picLocks noChangeAspect="1"/>
          </p:cNvPicPr>
          <p:nvPr/>
        </p:nvPicPr>
        <p:blipFill>
          <a:blip r:embed="rId2"/>
          <a:srcRect t="1895"/>
          <a:stretch>
            <a:fillRect/>
          </a:stretch>
        </p:blipFill>
        <p:spPr>
          <a:xfrm>
            <a:off x="294683" y="4327730"/>
            <a:ext cx="6131474" cy="4409870"/>
          </a:xfrm>
          <a:prstGeom prst="rect">
            <a:avLst/>
          </a:prstGeom>
        </p:spPr>
      </p:pic>
      <p:sp>
        <p:nvSpPr>
          <p:cNvPr id="9" name="TextBox 8">
            <a:extLst>
              <a:ext uri="{FF2B5EF4-FFF2-40B4-BE49-F238E27FC236}">
                <a16:creationId xmlns:a16="http://schemas.microsoft.com/office/drawing/2014/main" id="{9BDABDA3-5D21-8308-3D09-969DE4E513BD}"/>
              </a:ext>
            </a:extLst>
          </p:cNvPr>
          <p:cNvSpPr txBox="1"/>
          <p:nvPr/>
        </p:nvSpPr>
        <p:spPr>
          <a:xfrm>
            <a:off x="1713054" y="8737600"/>
            <a:ext cx="3431892" cy="369332"/>
          </a:xfrm>
          <a:prstGeom prst="rect">
            <a:avLst/>
          </a:prstGeom>
          <a:noFill/>
        </p:spPr>
        <p:txBody>
          <a:bodyPr wrap="square">
            <a:spAutoFit/>
          </a:bodyPr>
          <a:lstStyle/>
          <a:p>
            <a:r>
              <a:rPr lang="en-US" b="1" dirty="0">
                <a:latin typeface="Bell MT" panose="02020503060305020303" pitchFamily="18" charset="0"/>
              </a:rPr>
              <a:t>Pattern Observed on Max Temp</a:t>
            </a:r>
            <a:endParaRPr lang="en-IN" dirty="0">
              <a:latin typeface="Bell MT" panose="02020503060305020303" pitchFamily="18" charset="0"/>
            </a:endParaRPr>
          </a:p>
        </p:txBody>
      </p:sp>
    </p:spTree>
    <p:extLst>
      <p:ext uri="{BB962C8B-B14F-4D97-AF65-F5344CB8AC3E}">
        <p14:creationId xmlns:p14="http://schemas.microsoft.com/office/powerpoint/2010/main" val="1134995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65BB9-4285-CF46-5436-5EF77E08B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4C74E1-B517-8036-EE72-BAC0CA8A1551}"/>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4. Weather Prediction</a:t>
            </a:r>
            <a:endParaRPr lang="en-IN" dirty="0"/>
          </a:p>
        </p:txBody>
      </p:sp>
      <p:cxnSp>
        <p:nvCxnSpPr>
          <p:cNvPr id="6" name="Straight Connector 5">
            <a:extLst>
              <a:ext uri="{FF2B5EF4-FFF2-40B4-BE49-F238E27FC236}">
                <a16:creationId xmlns:a16="http://schemas.microsoft.com/office/drawing/2014/main" id="{3EBBFE02-B2D5-7CAD-E5DA-FA341A764501}"/>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EF9B4E91-AB9E-84DF-D4A3-9B7824C13D0E}"/>
              </a:ext>
            </a:extLst>
          </p:cNvPr>
          <p:cNvSpPr txBox="1"/>
          <p:nvPr/>
        </p:nvSpPr>
        <p:spPr>
          <a:xfrm>
            <a:off x="383837" y="905458"/>
            <a:ext cx="6158906" cy="8494633"/>
          </a:xfrm>
          <a:prstGeom prst="rect">
            <a:avLst/>
          </a:prstGeom>
          <a:noFill/>
        </p:spPr>
        <p:txBody>
          <a:bodyPr wrap="square">
            <a:spAutoFit/>
          </a:bodyPr>
          <a:lstStyle/>
          <a:p>
            <a:pPr>
              <a:buNone/>
            </a:pPr>
            <a:r>
              <a:rPr lang="en-US" b="1" dirty="0">
                <a:latin typeface="Bell MT" panose="02020503060305020303" pitchFamily="18" charset="0"/>
              </a:rPr>
              <a:t>2.5 Implementation</a:t>
            </a:r>
          </a:p>
          <a:p>
            <a:pPr>
              <a:buNone/>
            </a:pPr>
            <a:r>
              <a:rPr lang="en-US" b="1" dirty="0">
                <a:latin typeface="Bell MT" panose="02020503060305020303" pitchFamily="18" charset="0"/>
              </a:rPr>
              <a:t>Data Preprocessing</a:t>
            </a:r>
          </a:p>
          <a:p>
            <a:pPr>
              <a:buNone/>
            </a:pPr>
            <a:r>
              <a:rPr lang="en-US" sz="1400" dirty="0">
                <a:latin typeface="Bell MT" panose="02020503060305020303" pitchFamily="18" charset="0"/>
              </a:rPr>
              <a:t>The implementation began with comprehensive data cleaning, including:</a:t>
            </a:r>
          </a:p>
          <a:p>
            <a:pPr marL="285750" indent="-285750">
              <a:buFont typeface="Arial" panose="020B0604020202020204" pitchFamily="34" charset="0"/>
              <a:buChar char="•"/>
            </a:pPr>
            <a:r>
              <a:rPr lang="en-US" sz="1400" dirty="0">
                <a:latin typeface="Bell MT" panose="02020503060305020303" pitchFamily="18" charset="0"/>
              </a:rPr>
              <a:t>Removal of irrelevant features (cloud cover)</a:t>
            </a:r>
          </a:p>
          <a:p>
            <a:pPr marL="285750" indent="-285750">
              <a:buFont typeface="Arial" panose="020B0604020202020204" pitchFamily="34" charset="0"/>
              <a:buChar char="•"/>
            </a:pPr>
            <a:r>
              <a:rPr lang="en-US" sz="1400" dirty="0">
                <a:latin typeface="Bell MT" panose="02020503060305020303" pitchFamily="18" charset="0"/>
              </a:rPr>
              <a:t>Conversion of numeric columns and handling missing values</a:t>
            </a:r>
          </a:p>
          <a:p>
            <a:pPr marL="285750" indent="-285750">
              <a:buFont typeface="Arial" panose="020B0604020202020204" pitchFamily="34" charset="0"/>
              <a:buChar char="•"/>
            </a:pPr>
            <a:r>
              <a:rPr lang="en-US" sz="1400" dirty="0">
                <a:latin typeface="Bell MT" panose="02020503060305020303" pitchFamily="18" charset="0"/>
              </a:rPr>
              <a:t>Median imputation for missing temperature and weather metrics</a:t>
            </a:r>
          </a:p>
          <a:p>
            <a:pPr marL="285750" indent="-285750">
              <a:buFont typeface="Arial" panose="020B0604020202020204" pitchFamily="34" charset="0"/>
              <a:buChar char="•"/>
            </a:pPr>
            <a:r>
              <a:rPr lang="en-US" sz="1400" dirty="0">
                <a:latin typeface="Bell MT" panose="02020503060305020303" pitchFamily="18" charset="0"/>
              </a:rPr>
              <a:t>Date formatting and temporal sorting</a:t>
            </a:r>
          </a:p>
          <a:p>
            <a:endParaRPr lang="en-US" sz="1400" dirty="0">
              <a:latin typeface="Bell MT" panose="02020503060305020303" pitchFamily="18" charset="0"/>
            </a:endParaRPr>
          </a:p>
          <a:p>
            <a:pPr>
              <a:buNone/>
            </a:pPr>
            <a:r>
              <a:rPr lang="en-US" b="1" dirty="0">
                <a:latin typeface="Bell MT" panose="02020503060305020303" pitchFamily="18" charset="0"/>
              </a:rPr>
              <a:t>ARIMA Model Implementation</a:t>
            </a:r>
          </a:p>
          <a:p>
            <a:pPr marL="285750" indent="-285750">
              <a:buFont typeface="Arial" panose="020B0604020202020204" pitchFamily="34" charset="0"/>
              <a:buChar char="•"/>
            </a:pPr>
            <a:r>
              <a:rPr lang="en-US" sz="1400" b="1" dirty="0">
                <a:latin typeface="Bell MT" panose="02020503060305020303" pitchFamily="18" charset="0"/>
              </a:rPr>
              <a:t>Stationarity Testing</a:t>
            </a:r>
            <a:r>
              <a:rPr lang="en-US" sz="1400" dirty="0">
                <a:latin typeface="Bell MT" panose="02020503060305020303" pitchFamily="18" charset="0"/>
              </a:rPr>
              <a:t>: Applied Augmented Dickey-Fuller test</a:t>
            </a:r>
          </a:p>
          <a:p>
            <a:pPr marL="285750" indent="-285750">
              <a:buFont typeface="Arial" panose="020B0604020202020204" pitchFamily="34" charset="0"/>
              <a:buChar char="•"/>
            </a:pPr>
            <a:r>
              <a:rPr lang="en-US" sz="1400" b="1" dirty="0">
                <a:latin typeface="Bell MT" panose="02020503060305020303" pitchFamily="18" charset="0"/>
              </a:rPr>
              <a:t>Parameter Selection</a:t>
            </a:r>
            <a:r>
              <a:rPr lang="en-US" sz="1400" dirty="0">
                <a:latin typeface="Bell MT" panose="02020503060305020303" pitchFamily="18" charset="0"/>
              </a:rPr>
              <a:t>: Used PACF and ACF plots to determine optimal parameters</a:t>
            </a:r>
          </a:p>
          <a:p>
            <a:pPr marL="285750" indent="-285750">
              <a:buFont typeface="Arial" panose="020B0604020202020204" pitchFamily="34" charset="0"/>
              <a:buChar char="•"/>
            </a:pPr>
            <a:r>
              <a:rPr lang="en-US" sz="1400" b="1" dirty="0">
                <a:latin typeface="Bell MT" panose="02020503060305020303" pitchFamily="18" charset="0"/>
              </a:rPr>
              <a:t>Model Configuration</a:t>
            </a:r>
            <a:r>
              <a:rPr lang="en-US" sz="1400" dirty="0">
                <a:latin typeface="Bell MT" panose="02020503060305020303" pitchFamily="18" charset="0"/>
              </a:rPr>
              <a:t>: ARIMA(2,0,3) based on correlation analysis</a:t>
            </a:r>
          </a:p>
          <a:p>
            <a:pPr marL="285750" indent="-285750">
              <a:buFont typeface="Arial" panose="020B0604020202020204" pitchFamily="34" charset="0"/>
              <a:buChar char="•"/>
            </a:pPr>
            <a:r>
              <a:rPr lang="en-US" sz="1400" b="1" dirty="0">
                <a:latin typeface="Bell MT" panose="02020503060305020303" pitchFamily="18" charset="0"/>
              </a:rPr>
              <a:t>Training Split</a:t>
            </a:r>
            <a:r>
              <a:rPr lang="en-US" sz="1400" dirty="0">
                <a:latin typeface="Bell MT" panose="02020503060305020303" pitchFamily="18" charset="0"/>
              </a:rPr>
              <a:t>: Used first 3,950 observations for training</a:t>
            </a:r>
          </a:p>
          <a:p>
            <a:endParaRPr lang="en-US" sz="1400" dirty="0">
              <a:latin typeface="Bell MT" panose="02020503060305020303" pitchFamily="18" charset="0"/>
            </a:endParaRPr>
          </a:p>
          <a:p>
            <a:pPr>
              <a:buNone/>
            </a:pPr>
            <a:r>
              <a:rPr lang="en-US" b="1" dirty="0" err="1">
                <a:latin typeface="Bell MT" panose="02020503060305020303" pitchFamily="18" charset="0"/>
              </a:rPr>
              <a:t>XGBoost</a:t>
            </a:r>
            <a:r>
              <a:rPr lang="en-US" b="1" dirty="0">
                <a:latin typeface="Bell MT" panose="02020503060305020303" pitchFamily="18" charset="0"/>
              </a:rPr>
              <a:t> Implementation</a:t>
            </a:r>
          </a:p>
          <a:p>
            <a:pPr marL="285750" indent="-285750">
              <a:buFont typeface="Arial" panose="020B0604020202020204" pitchFamily="34" charset="0"/>
              <a:buChar char="•"/>
            </a:pPr>
            <a:r>
              <a:rPr lang="en-US" sz="1400" b="1" dirty="0">
                <a:latin typeface="Bell MT" panose="02020503060305020303" pitchFamily="18" charset="0"/>
              </a:rPr>
              <a:t>Feature Engineering</a:t>
            </a:r>
            <a:r>
              <a:rPr lang="en-US" sz="1400" dirty="0">
                <a:latin typeface="Bell MT" panose="02020503060305020303" pitchFamily="18" charset="0"/>
              </a:rPr>
              <a:t>: Created lagged variables and temporal features</a:t>
            </a:r>
          </a:p>
          <a:p>
            <a:pPr marL="285750" indent="-285750">
              <a:buFont typeface="Arial" panose="020B0604020202020204" pitchFamily="34" charset="0"/>
              <a:buChar char="•"/>
            </a:pPr>
            <a:r>
              <a:rPr lang="en-US" sz="1400" b="1" dirty="0">
                <a:latin typeface="Bell MT" panose="02020503060305020303" pitchFamily="18" charset="0"/>
              </a:rPr>
              <a:t>Feature Set</a:t>
            </a:r>
            <a:r>
              <a:rPr lang="en-US" sz="1400" dirty="0">
                <a:latin typeface="Bell MT" panose="02020503060305020303" pitchFamily="18" charset="0"/>
              </a:rPr>
              <a:t>: Max_lag1, Min_lag1, Rain_lag1, Rainy_Days_lag1, </a:t>
            </a:r>
            <a:r>
              <a:rPr lang="en-US" sz="1400" dirty="0" err="1">
                <a:latin typeface="Bell MT" panose="02020503060305020303" pitchFamily="18" charset="0"/>
              </a:rPr>
              <a:t>Next_Month</a:t>
            </a:r>
            <a:r>
              <a:rPr lang="en-US" sz="1400" dirty="0">
                <a:latin typeface="Bell MT" panose="02020503060305020303" pitchFamily="18" charset="0"/>
              </a:rPr>
              <a:t>, </a:t>
            </a:r>
            <a:r>
              <a:rPr lang="en-US" sz="1400" dirty="0" err="1">
                <a:latin typeface="Bell MT" panose="02020503060305020303" pitchFamily="18" charset="0"/>
              </a:rPr>
              <a:t>Next_DayOfYear</a:t>
            </a:r>
            <a:endParaRPr lang="en-US" sz="1400" dirty="0">
              <a:latin typeface="Bell MT" panose="02020503060305020303" pitchFamily="18" charset="0"/>
            </a:endParaRPr>
          </a:p>
          <a:p>
            <a:pPr marL="285750" indent="-285750">
              <a:buFont typeface="Arial" panose="020B0604020202020204" pitchFamily="34" charset="0"/>
              <a:buChar char="•"/>
            </a:pPr>
            <a:r>
              <a:rPr lang="en-US" sz="1400" b="1" dirty="0">
                <a:latin typeface="Bell MT" panose="02020503060305020303" pitchFamily="18" charset="0"/>
              </a:rPr>
              <a:t>Training Split</a:t>
            </a:r>
            <a:r>
              <a:rPr lang="en-US" sz="1400" dirty="0">
                <a:latin typeface="Bell MT" panose="02020503060305020303" pitchFamily="18" charset="0"/>
              </a:rPr>
              <a:t>: 3,000 observations for training, remainder for testing</a:t>
            </a:r>
          </a:p>
          <a:p>
            <a:pPr marL="285750" indent="-285750">
              <a:buFont typeface="Arial" panose="020B0604020202020204" pitchFamily="34" charset="0"/>
              <a:buChar char="•"/>
            </a:pPr>
            <a:endParaRPr lang="en-US" sz="1400" dirty="0">
              <a:latin typeface="Bell MT" panose="02020503060305020303" pitchFamily="18" charset="0"/>
            </a:endParaRPr>
          </a:p>
          <a:p>
            <a:pPr>
              <a:buNone/>
            </a:pPr>
            <a:r>
              <a:rPr lang="en-US" b="1" dirty="0">
                <a:latin typeface="Bell MT" panose="02020503060305020303" pitchFamily="18" charset="0"/>
              </a:rPr>
              <a:t>Hyperparameters</a:t>
            </a:r>
          </a:p>
          <a:p>
            <a:pPr marL="285750" indent="-285750">
              <a:buFont typeface="Arial" panose="020B0604020202020204" pitchFamily="34" charset="0"/>
              <a:buChar char="•"/>
            </a:pPr>
            <a:r>
              <a:rPr lang="en-US" sz="1400" b="1" dirty="0" err="1">
                <a:latin typeface="Bell MT" panose="02020503060305020303" pitchFamily="18" charset="0"/>
              </a:rPr>
              <a:t>max_depth</a:t>
            </a:r>
            <a:r>
              <a:rPr lang="en-US" sz="1400" dirty="0">
                <a:latin typeface="Bell MT" panose="02020503060305020303" pitchFamily="18" charset="0"/>
              </a:rPr>
              <a:t>: 5 (controls tree complexity)</a:t>
            </a:r>
          </a:p>
          <a:p>
            <a:pPr marL="285750" indent="-285750">
              <a:buFont typeface="Arial" panose="020B0604020202020204" pitchFamily="34" charset="0"/>
              <a:buChar char="•"/>
            </a:pPr>
            <a:r>
              <a:rPr lang="en-US" sz="1400" b="1" dirty="0" err="1">
                <a:latin typeface="Bell MT" panose="02020503060305020303" pitchFamily="18" charset="0"/>
              </a:rPr>
              <a:t>learning_rate</a:t>
            </a:r>
            <a:r>
              <a:rPr lang="en-US" sz="1400" dirty="0">
                <a:latin typeface="Bell MT" panose="02020503060305020303" pitchFamily="18" charset="0"/>
              </a:rPr>
              <a:t>: 0.1 (step size shrinkage)</a:t>
            </a:r>
          </a:p>
          <a:p>
            <a:pPr marL="285750" indent="-285750">
              <a:buFont typeface="Arial" panose="020B0604020202020204" pitchFamily="34" charset="0"/>
              <a:buChar char="•"/>
            </a:pPr>
            <a:r>
              <a:rPr lang="en-US" sz="1400" b="1" dirty="0" err="1">
                <a:latin typeface="Bell MT" panose="02020503060305020303" pitchFamily="18" charset="0"/>
              </a:rPr>
              <a:t>n_estimators</a:t>
            </a:r>
            <a:r>
              <a:rPr lang="en-US" sz="1400" dirty="0">
                <a:latin typeface="Bell MT" panose="02020503060305020303" pitchFamily="18" charset="0"/>
              </a:rPr>
              <a:t>: 100 (number of boosting rounds)</a:t>
            </a:r>
          </a:p>
          <a:p>
            <a:pPr marL="285750" indent="-285750">
              <a:buFont typeface="Arial" panose="020B0604020202020204" pitchFamily="34" charset="0"/>
              <a:buChar char="•"/>
            </a:pPr>
            <a:r>
              <a:rPr lang="en-US" sz="1400" b="1" dirty="0">
                <a:latin typeface="Bell MT" panose="02020503060305020303" pitchFamily="18" charset="0"/>
              </a:rPr>
              <a:t>subsample</a:t>
            </a:r>
            <a:r>
              <a:rPr lang="en-US" sz="1400" dirty="0">
                <a:latin typeface="Bell MT" panose="02020503060305020303" pitchFamily="18" charset="0"/>
              </a:rPr>
              <a:t>: 0.8 (fraction of samples for each tree)</a:t>
            </a:r>
          </a:p>
          <a:p>
            <a:pPr marL="285750" indent="-285750">
              <a:buFont typeface="Arial" panose="020B0604020202020204" pitchFamily="34" charset="0"/>
              <a:buChar char="•"/>
            </a:pPr>
            <a:r>
              <a:rPr lang="en-US" sz="1400" b="1" dirty="0" err="1">
                <a:latin typeface="Bell MT" panose="02020503060305020303" pitchFamily="18" charset="0"/>
              </a:rPr>
              <a:t>colsample_bytree</a:t>
            </a:r>
            <a:r>
              <a:rPr lang="en-US" sz="1400" dirty="0">
                <a:latin typeface="Bell MT" panose="02020503060305020303" pitchFamily="18" charset="0"/>
              </a:rPr>
              <a:t>: 0.8 (fraction of features for each tree)</a:t>
            </a:r>
          </a:p>
          <a:p>
            <a:pPr marL="285750" indent="-285750">
              <a:buFont typeface="Arial" panose="020B0604020202020204" pitchFamily="34" charset="0"/>
              <a:buChar char="•"/>
            </a:pPr>
            <a:r>
              <a:rPr lang="en-US" sz="1400" b="1" dirty="0" err="1">
                <a:latin typeface="Bell MT" panose="02020503060305020303" pitchFamily="18" charset="0"/>
              </a:rPr>
              <a:t>random_state</a:t>
            </a:r>
            <a:r>
              <a:rPr lang="en-US" sz="1400" dirty="0">
                <a:latin typeface="Bell MT" panose="02020503060305020303" pitchFamily="18" charset="0"/>
              </a:rPr>
              <a:t>: 42 (reproducibility)</a:t>
            </a:r>
          </a:p>
          <a:p>
            <a:pPr marL="285750" indent="-285750">
              <a:buFont typeface="Arial" panose="020B0604020202020204" pitchFamily="34" charset="0"/>
              <a:buChar char="•"/>
            </a:pPr>
            <a:endParaRPr lang="en-US" sz="1400" dirty="0">
              <a:latin typeface="Bell MT" panose="02020503060305020303" pitchFamily="18" charset="0"/>
            </a:endParaRPr>
          </a:p>
          <a:p>
            <a:r>
              <a:rPr lang="en-US" b="1" dirty="0">
                <a:latin typeface="Bell MT" panose="02020503060305020303" pitchFamily="18" charset="0"/>
              </a:rPr>
              <a:t>2.6 Results</a:t>
            </a:r>
          </a:p>
          <a:p>
            <a:pPr lvl="1"/>
            <a:r>
              <a:rPr lang="en-US" b="1" dirty="0">
                <a:latin typeface="Bell MT" panose="02020503060305020303" pitchFamily="18" charset="0"/>
              </a:rPr>
              <a:t>ARIMA Model Performance</a:t>
            </a:r>
          </a:p>
          <a:p>
            <a:pPr marL="742950" lvl="1" indent="-285750">
              <a:buFont typeface="Arial" panose="020B0604020202020204" pitchFamily="34" charset="0"/>
              <a:buChar char="•"/>
            </a:pPr>
            <a:r>
              <a:rPr lang="en-US" sz="1400" b="1" dirty="0">
                <a:latin typeface="Bell MT" panose="02020503060305020303" pitchFamily="18" charset="0"/>
              </a:rPr>
              <a:t>Forecast Period</a:t>
            </a:r>
            <a:r>
              <a:rPr lang="en-US" sz="1400" dirty="0">
                <a:latin typeface="Bell MT" panose="02020503060305020303" pitchFamily="18" charset="0"/>
              </a:rPr>
              <a:t>: 10 days</a:t>
            </a:r>
          </a:p>
          <a:p>
            <a:pPr marL="742950" lvl="1" indent="-285750">
              <a:buFont typeface="Arial" panose="020B0604020202020204" pitchFamily="34" charset="0"/>
              <a:buChar char="•"/>
            </a:pPr>
            <a:r>
              <a:rPr lang="en-US" sz="1400" b="1" dirty="0">
                <a:latin typeface="Bell MT" panose="02020503060305020303" pitchFamily="18" charset="0"/>
              </a:rPr>
              <a:t>Test Range</a:t>
            </a:r>
            <a:r>
              <a:rPr lang="en-US" sz="1400" dirty="0">
                <a:latin typeface="Bell MT" panose="02020503060305020303" pitchFamily="18" charset="0"/>
              </a:rPr>
              <a:t>: Observations 3950-3960</a:t>
            </a:r>
          </a:p>
          <a:p>
            <a:pPr marL="742950" lvl="1" indent="-285750">
              <a:buFont typeface="Arial" panose="020B0604020202020204" pitchFamily="34" charset="0"/>
              <a:buChar char="•"/>
            </a:pPr>
            <a:r>
              <a:rPr lang="en-US" sz="1400" b="1" dirty="0">
                <a:latin typeface="Bell MT" panose="02020503060305020303" pitchFamily="18" charset="0"/>
              </a:rPr>
              <a:t>Results : </a:t>
            </a:r>
          </a:p>
          <a:p>
            <a:pPr marL="1200150" lvl="2" indent="-285750">
              <a:buFont typeface="Arial" panose="020B0604020202020204" pitchFamily="34" charset="0"/>
              <a:buChar char="•"/>
            </a:pPr>
            <a:r>
              <a:rPr lang="en-US" altLang="en-US" sz="1400" b="1" dirty="0">
                <a:latin typeface="Bell MT" panose="02020503060305020303" pitchFamily="18" charset="0"/>
              </a:rPr>
              <a:t>MEA : </a:t>
            </a:r>
            <a:r>
              <a:rPr lang="en-US" altLang="en-US" sz="1400" dirty="0">
                <a:latin typeface="Bell MT" panose="02020503060305020303" pitchFamily="18" charset="0"/>
              </a:rPr>
              <a:t>0.059 </a:t>
            </a:r>
          </a:p>
          <a:p>
            <a:pPr marL="1200150" lvl="2" indent="-285750">
              <a:buFont typeface="Arial" panose="020B0604020202020204" pitchFamily="34" charset="0"/>
              <a:buChar char="•"/>
            </a:pPr>
            <a:r>
              <a:rPr lang="en-US" altLang="en-US" sz="1400" b="1" dirty="0">
                <a:latin typeface="Bell MT" panose="02020503060305020303" pitchFamily="18" charset="0"/>
              </a:rPr>
              <a:t>RMSE : </a:t>
            </a:r>
            <a:r>
              <a:rPr lang="en-US" altLang="en-US" sz="1400" dirty="0">
                <a:latin typeface="Bell MT" panose="02020503060305020303" pitchFamily="18" charset="0"/>
              </a:rPr>
              <a:t>0.063</a:t>
            </a:r>
            <a:endParaRPr lang="en-US" altLang="en-US" sz="3600" dirty="0">
              <a:latin typeface="Bell MT" panose="02020503060305020303" pitchFamily="18" charset="0"/>
            </a:endParaRPr>
          </a:p>
          <a:p>
            <a:pPr marL="285750" indent="-285750">
              <a:buFont typeface="Arial" panose="020B0604020202020204" pitchFamily="34" charset="0"/>
              <a:buChar char="•"/>
            </a:pPr>
            <a:endParaRPr lang="en-US" sz="1400" dirty="0">
              <a:latin typeface="Bell MT" panose="02020503060305020303" pitchFamily="18" charset="0"/>
            </a:endParaRPr>
          </a:p>
        </p:txBody>
      </p:sp>
    </p:spTree>
    <p:extLst>
      <p:ext uri="{BB962C8B-B14F-4D97-AF65-F5344CB8AC3E}">
        <p14:creationId xmlns:p14="http://schemas.microsoft.com/office/powerpoint/2010/main" val="569825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423D2-3D6D-8FBA-FB62-49B4C32D0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D9636-8118-67D4-CCC0-EE8D68018EAF}"/>
              </a:ext>
            </a:extLst>
          </p:cNvPr>
          <p:cNvSpPr>
            <a:spLocks noGrp="1"/>
          </p:cNvSpPr>
          <p:nvPr>
            <p:ph type="title"/>
          </p:nvPr>
        </p:nvSpPr>
        <p:spPr>
          <a:xfrm>
            <a:off x="246677" y="319679"/>
            <a:ext cx="6227486" cy="585778"/>
          </a:xfrm>
        </p:spPr>
        <p:txBody>
          <a:bodyPr>
            <a:normAutofit/>
          </a:bodyPr>
          <a:lstStyle/>
          <a:p>
            <a:r>
              <a:rPr lang="en-IN" b="1" dirty="0">
                <a:latin typeface="Bodoni MT" panose="02070603080606020203" pitchFamily="18" charset="0"/>
              </a:rPr>
              <a:t>4. Weather Prediction</a:t>
            </a:r>
            <a:endParaRPr lang="en-IN" dirty="0"/>
          </a:p>
        </p:txBody>
      </p:sp>
      <p:cxnSp>
        <p:nvCxnSpPr>
          <p:cNvPr id="6" name="Straight Connector 5">
            <a:extLst>
              <a:ext uri="{FF2B5EF4-FFF2-40B4-BE49-F238E27FC236}">
                <a16:creationId xmlns:a16="http://schemas.microsoft.com/office/drawing/2014/main" id="{02D67ED3-7C15-955D-3563-17B90A933A07}"/>
              </a:ext>
            </a:extLst>
          </p:cNvPr>
          <p:cNvCxnSpPr/>
          <p:nvPr/>
        </p:nvCxnSpPr>
        <p:spPr>
          <a:xfrm>
            <a:off x="315257" y="821637"/>
            <a:ext cx="6227486" cy="0"/>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F09A8527-A4DB-6780-FB59-EAB135D49129}"/>
              </a:ext>
            </a:extLst>
          </p:cNvPr>
          <p:cNvSpPr txBox="1"/>
          <p:nvPr/>
        </p:nvSpPr>
        <p:spPr>
          <a:xfrm>
            <a:off x="-228600" y="905457"/>
            <a:ext cx="7254175" cy="2092881"/>
          </a:xfrm>
          <a:prstGeom prst="rect">
            <a:avLst/>
          </a:prstGeom>
          <a:noFill/>
        </p:spPr>
        <p:txBody>
          <a:bodyPr wrap="square">
            <a:spAutoFit/>
          </a:bodyPr>
          <a:lstStyle/>
          <a:p>
            <a:pPr lvl="1"/>
            <a:r>
              <a:rPr lang="en-US" b="1" dirty="0" err="1">
                <a:latin typeface="Bell MT" panose="02020503060305020303" pitchFamily="18" charset="0"/>
              </a:rPr>
              <a:t>XGBoost</a:t>
            </a:r>
            <a:r>
              <a:rPr lang="en-US" b="1" dirty="0">
                <a:latin typeface="Bell MT" panose="02020503060305020303" pitchFamily="18" charset="0"/>
              </a:rPr>
              <a:t> Model Performance</a:t>
            </a:r>
          </a:p>
          <a:p>
            <a:pPr marL="742950" lvl="1" indent="-285750">
              <a:buFont typeface="Arial" panose="020B0604020202020204" pitchFamily="34" charset="0"/>
              <a:buChar char="•"/>
            </a:pPr>
            <a:r>
              <a:rPr lang="en-US" sz="1400" b="1" dirty="0">
                <a:latin typeface="Bell MT" panose="02020503060305020303" pitchFamily="18" charset="0"/>
              </a:rPr>
              <a:t>Forecast Capability</a:t>
            </a:r>
            <a:r>
              <a:rPr lang="en-US" sz="1400" dirty="0">
                <a:latin typeface="Bell MT" panose="02020503060305020303" pitchFamily="18" charset="0"/>
              </a:rPr>
              <a:t>: 30-day ahead predictions</a:t>
            </a:r>
          </a:p>
          <a:p>
            <a:pPr marL="742950" lvl="1" indent="-285750">
              <a:buFont typeface="Arial" panose="020B0604020202020204" pitchFamily="34" charset="0"/>
              <a:buChar char="•"/>
            </a:pPr>
            <a:r>
              <a:rPr lang="en-US" sz="1400" b="1" dirty="0">
                <a:latin typeface="Bell MT" panose="02020503060305020303" pitchFamily="18" charset="0"/>
              </a:rPr>
              <a:t>Feature Utilization</a:t>
            </a:r>
            <a:r>
              <a:rPr lang="en-US" sz="1400" dirty="0">
                <a:latin typeface="Bell MT" panose="02020503060305020303" pitchFamily="18" charset="0"/>
              </a:rPr>
              <a:t>: Multi-variate approach using lagged weather variables</a:t>
            </a:r>
          </a:p>
          <a:p>
            <a:pPr marL="742950" lvl="1" indent="-285750">
              <a:buFont typeface="Arial" panose="020B0604020202020204" pitchFamily="34" charset="0"/>
              <a:buChar char="•"/>
            </a:pPr>
            <a:r>
              <a:rPr lang="en-US" sz="1400" b="1" dirty="0">
                <a:latin typeface="Bell MT" panose="02020503060305020303" pitchFamily="18" charset="0"/>
              </a:rPr>
              <a:t>Evaluation Metrics</a:t>
            </a:r>
            <a:r>
              <a:rPr lang="en-US" sz="1400" dirty="0">
                <a:latin typeface="Bell MT" panose="02020503060305020303" pitchFamily="18" charset="0"/>
              </a:rPr>
              <a:t>:</a:t>
            </a:r>
          </a:p>
          <a:p>
            <a:pPr marL="2114550" lvl="4" indent="-285750">
              <a:buFont typeface="Arial" panose="020B0604020202020204" pitchFamily="34" charset="0"/>
              <a:buChar char="•"/>
            </a:pPr>
            <a:r>
              <a:rPr lang="en-US" sz="1400" dirty="0">
                <a:latin typeface="Bell MT" panose="02020503060305020303" pitchFamily="18" charset="0"/>
              </a:rPr>
              <a:t> </a:t>
            </a:r>
            <a:r>
              <a:rPr lang="en-US" sz="1400" b="1" dirty="0">
                <a:latin typeface="Bell MT" panose="02020503060305020303" pitchFamily="18" charset="0"/>
              </a:rPr>
              <a:t>MAE : </a:t>
            </a:r>
            <a:r>
              <a:rPr lang="en-US" sz="1400" dirty="0">
                <a:latin typeface="Bell MT" panose="02020503060305020303" pitchFamily="18" charset="0"/>
              </a:rPr>
              <a:t>3.03</a:t>
            </a:r>
          </a:p>
          <a:p>
            <a:pPr marL="2114550" lvl="4" indent="-285750">
              <a:buFont typeface="Arial" panose="020B0604020202020204" pitchFamily="34" charset="0"/>
              <a:buChar char="•"/>
            </a:pPr>
            <a:r>
              <a:rPr lang="en-US" sz="1400" dirty="0">
                <a:latin typeface="Bell MT" panose="02020503060305020303" pitchFamily="18" charset="0"/>
              </a:rPr>
              <a:t> </a:t>
            </a:r>
            <a:r>
              <a:rPr lang="en-US" sz="1400" b="1" dirty="0">
                <a:latin typeface="Bell MT" panose="02020503060305020303" pitchFamily="18" charset="0"/>
              </a:rPr>
              <a:t>RMSE : </a:t>
            </a:r>
            <a:r>
              <a:rPr lang="en-US" altLang="en-US" sz="1400" dirty="0">
                <a:latin typeface="Bell MT" panose="02020503060305020303" pitchFamily="18" charset="0"/>
              </a:rPr>
              <a:t>4.29</a:t>
            </a:r>
            <a:endParaRPr lang="en-US" sz="1400" dirty="0">
              <a:latin typeface="Bell MT" panose="02020503060305020303" pitchFamily="18" charset="0"/>
            </a:endParaRPr>
          </a:p>
          <a:p>
            <a:pPr marL="742950" lvl="1" indent="-285750">
              <a:buFont typeface="Arial" panose="020B0604020202020204" pitchFamily="34" charset="0"/>
              <a:buChar char="•"/>
            </a:pPr>
            <a:r>
              <a:rPr lang="en-US" sz="1400" b="1" dirty="0">
                <a:latin typeface="Bell MT" panose="02020503060305020303" pitchFamily="18" charset="0"/>
              </a:rPr>
              <a:t>Output</a:t>
            </a:r>
            <a:r>
              <a:rPr lang="en-US" sz="1400" dirty="0">
                <a:latin typeface="Bell MT" panose="02020503060305020303" pitchFamily="18" charset="0"/>
              </a:rPr>
              <a:t>: Generated forecast with predicted maximum temperatures</a:t>
            </a:r>
          </a:p>
          <a:p>
            <a:pPr lvl="1"/>
            <a:endParaRPr lang="en-US" sz="1400" dirty="0">
              <a:latin typeface="Bell MT" panose="02020503060305020303" pitchFamily="18" charset="0"/>
            </a:endParaRPr>
          </a:p>
          <a:p>
            <a:endParaRPr lang="en-US" sz="1400" dirty="0"/>
          </a:p>
        </p:txBody>
      </p:sp>
      <p:sp>
        <p:nvSpPr>
          <p:cNvPr id="8" name="Rectangle 1">
            <a:extLst>
              <a:ext uri="{FF2B5EF4-FFF2-40B4-BE49-F238E27FC236}">
                <a16:creationId xmlns:a16="http://schemas.microsoft.com/office/drawing/2014/main" id="{7AC79E08-DFFE-CEA6-E256-CFFFDA961348}"/>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2B08896-0817-4B9C-B958-3B93C70015E6}"/>
              </a:ext>
            </a:extLst>
          </p:cNvPr>
          <p:cNvSpPr>
            <a:spLocks noChangeArrowheads="1"/>
          </p:cNvSpPr>
          <p:nvPr/>
        </p:nvSpPr>
        <p:spPr bwMode="auto">
          <a:xfrm>
            <a:off x="0" y="0"/>
            <a:ext cx="6858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rgbClr val="FFFFFF"/>
                </a:solidFill>
                <a:effectLst/>
                <a:latin typeface="menl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F888F488-72E5-1DFC-6A42-E88B8EE8255A}"/>
              </a:ext>
            </a:extLst>
          </p:cNvPr>
          <p:cNvPicPr>
            <a:picLocks noChangeAspect="1"/>
          </p:cNvPicPr>
          <p:nvPr/>
        </p:nvPicPr>
        <p:blipFill>
          <a:blip r:embed="rId2"/>
          <a:stretch>
            <a:fillRect/>
          </a:stretch>
        </p:blipFill>
        <p:spPr>
          <a:xfrm>
            <a:off x="1923866" y="2634776"/>
            <a:ext cx="2629267" cy="2238687"/>
          </a:xfrm>
          <a:prstGeom prst="rect">
            <a:avLst/>
          </a:prstGeom>
        </p:spPr>
      </p:pic>
      <p:sp>
        <p:nvSpPr>
          <p:cNvPr id="13" name="Rectangle 4">
            <a:extLst>
              <a:ext uri="{FF2B5EF4-FFF2-40B4-BE49-F238E27FC236}">
                <a16:creationId xmlns:a16="http://schemas.microsoft.com/office/drawing/2014/main" id="{CB99016B-3ABB-867C-558D-AAFC2E289B9F}"/>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6A6985C4-DAA0-E491-F66E-D2B37A5B66C8}"/>
              </a:ext>
            </a:extLst>
          </p:cNvPr>
          <p:cNvSpPr txBox="1"/>
          <p:nvPr/>
        </p:nvSpPr>
        <p:spPr>
          <a:xfrm>
            <a:off x="315257" y="5032538"/>
            <a:ext cx="6227486" cy="1446550"/>
          </a:xfrm>
          <a:prstGeom prst="rect">
            <a:avLst/>
          </a:prstGeom>
          <a:noFill/>
        </p:spPr>
        <p:txBody>
          <a:bodyPr wrap="square">
            <a:spAutoFit/>
          </a:bodyPr>
          <a:lstStyle/>
          <a:p>
            <a:r>
              <a:rPr lang="en-US" b="1" dirty="0">
                <a:latin typeface="Bell MT" panose="02020503060305020303" pitchFamily="18" charset="0"/>
              </a:rPr>
              <a:t>2.7 Conclusion : </a:t>
            </a:r>
          </a:p>
          <a:p>
            <a:r>
              <a:rPr lang="en-US" sz="1400" dirty="0">
                <a:latin typeface="Bell MT" panose="02020503060305020303" pitchFamily="18" charset="0"/>
              </a:rPr>
              <a:t>The </a:t>
            </a:r>
            <a:r>
              <a:rPr lang="en-US" sz="1400" dirty="0" err="1">
                <a:latin typeface="Bell MT" panose="02020503060305020303" pitchFamily="18" charset="0"/>
              </a:rPr>
              <a:t>XGBoost</a:t>
            </a:r>
            <a:r>
              <a:rPr lang="en-US" sz="1400" dirty="0">
                <a:latin typeface="Bell MT" panose="02020503060305020303" pitchFamily="18" charset="0"/>
              </a:rPr>
              <a:t> model demonstrated superior capability in handling multiple weather variables and providing longer-term forecasts, while the ARIMA model served as a reliable baseline for univariate temperature prediction. Both models provide complementary approaches to weather forecasting with different strengths in temporal pattern recognition and feature utilization.</a:t>
            </a:r>
            <a:endParaRPr lang="en-IN" sz="1400" dirty="0">
              <a:latin typeface="Bell MT" panose="02020503060305020303" pitchFamily="18" charset="0"/>
            </a:endParaRPr>
          </a:p>
        </p:txBody>
      </p:sp>
    </p:spTree>
    <p:extLst>
      <p:ext uri="{BB962C8B-B14F-4D97-AF65-F5344CB8AC3E}">
        <p14:creationId xmlns:p14="http://schemas.microsoft.com/office/powerpoint/2010/main" val="1444052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DDBF4-E5F4-3A14-5A15-13902A2629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FC2AA03-2F6E-7771-01ED-74D5BDDF39FC}"/>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7E46F799-9689-D3B6-4330-40A2238B3BDA}"/>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A4D10A25-45C4-0531-2845-DEDD3BEBBDB0}"/>
              </a:ext>
            </a:extLst>
          </p:cNvPr>
          <p:cNvSpPr txBox="1"/>
          <p:nvPr/>
        </p:nvSpPr>
        <p:spPr>
          <a:xfrm>
            <a:off x="142718" y="940905"/>
            <a:ext cx="6572562" cy="929485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Bell MT" panose="02020503060305020303" pitchFamily="18" charset="0"/>
              </a:rPr>
              <a:t>seaborn (</a:t>
            </a:r>
            <a:r>
              <a:rPr kumimoji="0" lang="en-US" altLang="en-US" sz="1400" b="1" i="0" u="none" strike="noStrike" cap="none" normalizeH="0" baseline="0" dirty="0" err="1">
                <a:ln>
                  <a:noFill/>
                </a:ln>
                <a:solidFill>
                  <a:schemeClr val="tx1"/>
                </a:solidFill>
                <a:effectLst/>
                <a:latin typeface="Bell MT" panose="02020503060305020303" pitchFamily="18" charset="0"/>
              </a:rPr>
              <a:t>sn</a:t>
            </a:r>
            <a:r>
              <a:rPr kumimoji="0" lang="en-US" altLang="en-US" sz="1400" b="1" i="0" u="none" strike="noStrike" cap="none" normalizeH="0" baseline="0" dirty="0">
                <a:ln>
                  <a:noFill/>
                </a:ln>
                <a:solidFill>
                  <a:schemeClr val="tx1"/>
                </a:solidFill>
                <a:effectLst/>
                <a:latin typeface="Bell MT" panose="020205030603050203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ell MT" panose="02020503060305020303" pitchFamily="18" charset="0"/>
              </a:rPr>
              <a:t>     heatmap(): For creating visually appealing confusion matrix visualization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err="1">
                <a:ln>
                  <a:noFill/>
                </a:ln>
                <a:solidFill>
                  <a:schemeClr val="tx1"/>
                </a:solidFill>
                <a:effectLst/>
                <a:latin typeface="Bell MT" panose="02020503060305020303" pitchFamily="18" charset="0"/>
              </a:rPr>
              <a:t>numpy</a:t>
            </a:r>
            <a:r>
              <a:rPr kumimoji="0" lang="en-US" altLang="en-US" sz="1400" i="0" u="none" strike="noStrike" cap="none" normalizeH="0" baseline="0" dirty="0">
                <a:ln>
                  <a:noFill/>
                </a:ln>
                <a:solidFill>
                  <a:schemeClr val="tx1"/>
                </a:solidFill>
                <a:effectLst/>
                <a:latin typeface="Bell MT" panose="02020503060305020303" pitchFamily="18" charset="0"/>
              </a:rPr>
              <a:t> (np):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Bell MT" panose="02020503060305020303" pitchFamily="18" charset="0"/>
              </a:rPr>
              <a:t>     For numerical computations and array operations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Bell MT" panose="02020503060305020303" pitchFamily="18" charset="0"/>
            </a:endParaRPr>
          </a:p>
          <a:p>
            <a:r>
              <a:rPr lang="en-US" b="1" dirty="0">
                <a:latin typeface="Bell MT" panose="02020503060305020303" pitchFamily="18" charset="0"/>
              </a:rPr>
              <a:t>1.4 Scope and Limitations</a:t>
            </a:r>
          </a:p>
          <a:p>
            <a:r>
              <a:rPr lang="en-US" b="1" dirty="0">
                <a:latin typeface="Bell MT" panose="02020503060305020303" pitchFamily="18" charset="0"/>
              </a:rPr>
              <a:t>Scope:</a:t>
            </a:r>
          </a:p>
          <a:p>
            <a:pPr marL="285750" indent="-285750">
              <a:buFont typeface="Arial" panose="020B0604020202020204" pitchFamily="34" charset="0"/>
              <a:buChar char="•"/>
            </a:pPr>
            <a:r>
              <a:rPr lang="en-US" sz="1400" b="1" dirty="0">
                <a:latin typeface="Bell MT" panose="02020503060305020303" pitchFamily="18" charset="0"/>
              </a:rPr>
              <a:t>Dataset Coverage</a:t>
            </a:r>
            <a:r>
              <a:rPr lang="en-US" sz="1400" dirty="0">
                <a:latin typeface="Bell MT" panose="02020503060305020303" pitchFamily="18" charset="0"/>
              </a:rPr>
              <a:t>: Analysis of weather data containing temperature readings (Max, Min, Morning, Evening), rainfall data, and potential evaporation measurements</a:t>
            </a:r>
          </a:p>
          <a:p>
            <a:pPr marL="285750" indent="-285750">
              <a:buFont typeface="Arial" panose="020B0604020202020204" pitchFamily="34" charset="0"/>
              <a:buChar char="•"/>
            </a:pPr>
            <a:r>
              <a:rPr lang="en-US" sz="1400" b="1" dirty="0">
                <a:latin typeface="Bell MT" panose="02020503060305020303" pitchFamily="18" charset="0"/>
              </a:rPr>
              <a:t>Binary Classification</a:t>
            </a:r>
            <a:r>
              <a:rPr lang="en-US" sz="1400" dirty="0">
                <a:latin typeface="Bell MT" panose="02020503060305020303" pitchFamily="18" charset="0"/>
              </a:rPr>
              <a:t>: Focused specifically on predicting rainy vs non-rainy days</a:t>
            </a:r>
          </a:p>
          <a:p>
            <a:pPr marL="285750" indent="-285750">
              <a:buFont typeface="Arial" panose="020B0604020202020204" pitchFamily="34" charset="0"/>
              <a:buChar char="•"/>
            </a:pPr>
            <a:r>
              <a:rPr lang="en-US" sz="1400" b="1" dirty="0">
                <a:latin typeface="Bell MT" panose="02020503060305020303" pitchFamily="18" charset="0"/>
              </a:rPr>
              <a:t>Feature Engineering</a:t>
            </a:r>
            <a:r>
              <a:rPr lang="en-US" sz="1400" dirty="0">
                <a:latin typeface="Bell MT" panose="02020503060305020303" pitchFamily="18" charset="0"/>
              </a:rPr>
              <a:t>: Extraction of temporal features (year, month, day) from date information</a:t>
            </a:r>
          </a:p>
          <a:p>
            <a:pPr marL="285750" indent="-285750">
              <a:buFont typeface="Arial" panose="020B0604020202020204" pitchFamily="34" charset="0"/>
              <a:buChar char="•"/>
            </a:pPr>
            <a:r>
              <a:rPr lang="en-US" sz="1400" b="1" dirty="0">
                <a:latin typeface="Bell MT" panose="02020503060305020303" pitchFamily="18" charset="0"/>
              </a:rPr>
              <a:t>Data Preprocessing</a:t>
            </a:r>
            <a:r>
              <a:rPr lang="en-US" sz="1400" dirty="0">
                <a:latin typeface="Bell MT" panose="02020503060305020303" pitchFamily="18" charset="0"/>
              </a:rPr>
              <a:t>: Handling missing values through median imputation</a:t>
            </a:r>
          </a:p>
          <a:p>
            <a:pPr marL="285750" indent="-285750">
              <a:buFont typeface="Arial" panose="020B0604020202020204" pitchFamily="34" charset="0"/>
              <a:buChar char="•"/>
            </a:pPr>
            <a:r>
              <a:rPr lang="en-US" sz="1400" b="1" dirty="0">
                <a:latin typeface="Bell MT" panose="02020503060305020303" pitchFamily="18" charset="0"/>
              </a:rPr>
              <a:t>Model Evaluation</a:t>
            </a:r>
            <a:r>
              <a:rPr lang="en-US" sz="1400" dirty="0">
                <a:latin typeface="Bell MT" panose="02020503060305020303" pitchFamily="18" charset="0"/>
              </a:rPr>
              <a:t>: Comprehensive assessment using accuracy metrics and confusion matrix analysis</a:t>
            </a:r>
          </a:p>
          <a:p>
            <a:endParaRPr lang="en-US" sz="1400" dirty="0">
              <a:latin typeface="Bell MT" panose="02020503060305020303" pitchFamily="18" charset="0"/>
            </a:endParaRPr>
          </a:p>
          <a:p>
            <a:r>
              <a:rPr lang="en-US" b="1" dirty="0">
                <a:latin typeface="Bell MT" panose="02020503060305020303" pitchFamily="18" charset="0"/>
              </a:rPr>
              <a:t>Limitations:</a:t>
            </a:r>
          </a:p>
          <a:p>
            <a:pPr marL="285750" indent="-285750">
              <a:buFont typeface="Arial" panose="020B0604020202020204" pitchFamily="34" charset="0"/>
              <a:buChar char="•"/>
            </a:pPr>
            <a:r>
              <a:rPr lang="en-US" sz="1400" b="1" dirty="0">
                <a:latin typeface="Bell MT" panose="02020503060305020303" pitchFamily="18" charset="0"/>
              </a:rPr>
              <a:t>Binary Output</a:t>
            </a:r>
            <a:r>
              <a:rPr lang="en-US" sz="1400" dirty="0">
                <a:latin typeface="Bell MT" panose="02020503060305020303" pitchFamily="18" charset="0"/>
              </a:rPr>
              <a:t>: Limited to yes/no rainfall prediction rather than rainfall intensity or duration</a:t>
            </a:r>
          </a:p>
          <a:p>
            <a:pPr marL="285750" indent="-285750">
              <a:buFont typeface="Arial" panose="020B0604020202020204" pitchFamily="34" charset="0"/>
              <a:buChar char="•"/>
            </a:pPr>
            <a:r>
              <a:rPr lang="en-US" sz="1400" b="1" dirty="0">
                <a:latin typeface="Bell MT" panose="02020503060305020303" pitchFamily="18" charset="0"/>
              </a:rPr>
              <a:t>Missing Value Treatment</a:t>
            </a:r>
            <a:r>
              <a:rPr lang="en-US" sz="1400" dirty="0">
                <a:latin typeface="Bell MT" panose="02020503060305020303" pitchFamily="18" charset="0"/>
              </a:rPr>
              <a:t>: Simple median imputation may not capture complex seasonal patterns in missing data</a:t>
            </a:r>
          </a:p>
          <a:p>
            <a:pPr marL="285750" indent="-285750">
              <a:buFont typeface="Arial" panose="020B0604020202020204" pitchFamily="34" charset="0"/>
              <a:buChar char="•"/>
            </a:pPr>
            <a:r>
              <a:rPr lang="en-US" sz="1400" b="1" dirty="0">
                <a:latin typeface="Bell MT" panose="02020503060305020303" pitchFamily="18" charset="0"/>
              </a:rPr>
              <a:t>Overfitting Risk</a:t>
            </a:r>
            <a:r>
              <a:rPr lang="en-US" sz="1400" dirty="0">
                <a:latin typeface="Bell MT" panose="02020503060305020303" pitchFamily="18" charset="0"/>
              </a:rPr>
              <a:t>: Decision trees are prone to overfitting, especially with limited hyperparameter tuning</a:t>
            </a:r>
          </a:p>
          <a:p>
            <a:pPr marL="285750" indent="-285750">
              <a:buFont typeface="Arial" panose="020B0604020202020204" pitchFamily="34" charset="0"/>
              <a:buChar char="•"/>
            </a:pPr>
            <a:r>
              <a:rPr lang="en-US" sz="1400" b="1" dirty="0">
                <a:latin typeface="Bell MT" panose="02020503060305020303" pitchFamily="18" charset="0"/>
              </a:rPr>
              <a:t>Feature Selection</a:t>
            </a:r>
            <a:r>
              <a:rPr lang="en-US" sz="1400" dirty="0">
                <a:latin typeface="Bell MT" panose="02020503060305020303" pitchFamily="18" charset="0"/>
              </a:rPr>
              <a:t>: No systematic feature selection process implemented</a:t>
            </a:r>
          </a:p>
          <a:p>
            <a:endParaRPr lang="en-US" sz="1400" dirty="0">
              <a:latin typeface="Bell MT" panose="02020503060305020303" pitchFamily="18" charset="0"/>
            </a:endParaRPr>
          </a:p>
          <a:p>
            <a:pPr>
              <a:buNone/>
            </a:pPr>
            <a:r>
              <a:rPr lang="en-US" b="1" dirty="0">
                <a:latin typeface="Bell MT" panose="02020503060305020303" pitchFamily="18" charset="0"/>
              </a:rPr>
              <a:t>1.5 Implementation and Results</a:t>
            </a:r>
          </a:p>
          <a:p>
            <a:pPr>
              <a:buNone/>
            </a:pPr>
            <a:r>
              <a:rPr lang="en-US" b="1" dirty="0">
                <a:latin typeface="Bell MT" panose="02020503060305020303" pitchFamily="18" charset="0"/>
              </a:rPr>
              <a:t>Model Training:</a:t>
            </a:r>
          </a:p>
          <a:p>
            <a:pPr marL="285750" indent="-285750">
              <a:buFont typeface="Arial" panose="020B0604020202020204" pitchFamily="34" charset="0"/>
              <a:buChar char="•"/>
            </a:pPr>
            <a:r>
              <a:rPr lang="en-US" sz="1400" b="1" dirty="0">
                <a:latin typeface="Bell MT" panose="02020503060305020303" pitchFamily="18" charset="0"/>
              </a:rPr>
              <a:t>Data Splitting</a:t>
            </a:r>
            <a:r>
              <a:rPr lang="en-US" sz="1400" dirty="0">
                <a:latin typeface="Bell MT" panose="02020503060305020303" pitchFamily="18" charset="0"/>
              </a:rPr>
              <a:t>: Applied 80-20 train-test split using random state=42 for reproducibility</a:t>
            </a:r>
          </a:p>
          <a:p>
            <a:pPr marL="285750" indent="-285750">
              <a:buFont typeface="Arial" panose="020B0604020202020204" pitchFamily="34" charset="0"/>
              <a:buChar char="•"/>
            </a:pPr>
            <a:r>
              <a:rPr lang="en-US" sz="1400" b="1" dirty="0">
                <a:latin typeface="Bell MT" panose="02020503060305020303" pitchFamily="18" charset="0"/>
              </a:rPr>
              <a:t>Model Initialization</a:t>
            </a:r>
            <a:r>
              <a:rPr lang="en-US" sz="1400" dirty="0">
                <a:latin typeface="Bell MT" panose="02020503060305020303" pitchFamily="18" charset="0"/>
              </a:rPr>
              <a:t>: Created Decision Tree Classifier with default parameters</a:t>
            </a:r>
          </a:p>
          <a:p>
            <a:pPr marL="285750" indent="-285750">
              <a:buFont typeface="Arial" panose="020B0604020202020204" pitchFamily="34" charset="0"/>
              <a:buChar char="•"/>
            </a:pPr>
            <a:r>
              <a:rPr lang="en-US" sz="1400" b="1" dirty="0">
                <a:latin typeface="Bell MT" panose="02020503060305020303" pitchFamily="18" charset="0"/>
              </a:rPr>
              <a:t>Training Process</a:t>
            </a:r>
            <a:r>
              <a:rPr lang="en-US" sz="1400" dirty="0">
                <a:latin typeface="Bell MT" panose="02020503060305020303" pitchFamily="18" charset="0"/>
              </a:rPr>
              <a:t>: Fitted the model on training data using all available features except the target variable</a:t>
            </a:r>
          </a:p>
          <a:p>
            <a:pPr marL="285750" indent="-285750">
              <a:buFont typeface="Arial" panose="020B0604020202020204" pitchFamily="34" charset="0"/>
              <a:buChar char="•"/>
            </a:pPr>
            <a:r>
              <a:rPr lang="en-US" sz="1400" b="1" dirty="0">
                <a:latin typeface="Bell MT" panose="02020503060305020303" pitchFamily="18" charset="0"/>
              </a:rPr>
              <a:t>Model Performance:</a:t>
            </a:r>
          </a:p>
          <a:p>
            <a:pPr marL="285750" indent="-285750">
              <a:buFont typeface="Arial" panose="020B0604020202020204" pitchFamily="34" charset="0"/>
              <a:buChar char="•"/>
            </a:pPr>
            <a:r>
              <a:rPr lang="en-US" sz="1400" dirty="0">
                <a:latin typeface="Bell MT" panose="02020503060305020303" pitchFamily="18" charset="0"/>
              </a:rPr>
              <a:t>The Decision Tree Classifier achieved the following results:</a:t>
            </a:r>
          </a:p>
          <a:p>
            <a:endParaRPr lang="en-US" sz="1400" dirty="0">
              <a:latin typeface="Bell MT" panose="02020503060305020303" pitchFamily="18" charset="0"/>
            </a:endParaRPr>
          </a:p>
          <a:p>
            <a:endParaRPr lang="en-US" sz="1800" dirty="0">
              <a:latin typeface="Bell MT" panose="02020503060305020303" pitchFamily="18" charset="0"/>
            </a:endParaRPr>
          </a:p>
          <a:p>
            <a:endParaRPr lang="en-US" sz="1800" dirty="0">
              <a:latin typeface="Bell MT" panose="020205030603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Bell MT" panose="02020503060305020303" pitchFamily="18" charset="0"/>
            </a:endParaRPr>
          </a:p>
        </p:txBody>
      </p:sp>
    </p:spTree>
    <p:extLst>
      <p:ext uri="{BB962C8B-B14F-4D97-AF65-F5344CB8AC3E}">
        <p14:creationId xmlns:p14="http://schemas.microsoft.com/office/powerpoint/2010/main" val="341563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CC15E-F17F-B93F-A5BE-37C35475FB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33219C-09B4-C8F7-80EC-EE13EE0F32D9}"/>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203B22D4-0E7E-E39B-BE7E-D51F7DFAA2DC}"/>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49D24BC5-59DD-FA7A-CEC6-2575D80765FB}"/>
              </a:ext>
            </a:extLst>
          </p:cNvPr>
          <p:cNvSpPr txBox="1"/>
          <p:nvPr/>
        </p:nvSpPr>
        <p:spPr>
          <a:xfrm>
            <a:off x="150471" y="1004491"/>
            <a:ext cx="6422089" cy="4185761"/>
          </a:xfrm>
          <a:prstGeom prst="rect">
            <a:avLst/>
          </a:prstGeom>
          <a:noFill/>
        </p:spPr>
        <p:txBody>
          <a:bodyPr wrap="square">
            <a:spAutoFit/>
          </a:bodyPr>
          <a:lstStyle/>
          <a:p>
            <a:pPr>
              <a:buFont typeface="Arial" panose="020B0604020202020204" pitchFamily="34" charset="0"/>
              <a:buChar char="•"/>
            </a:pPr>
            <a:r>
              <a:rPr lang="en-US" sz="1400" b="1" dirty="0">
                <a:latin typeface="Bell MT" panose="02020503060305020303" pitchFamily="18" charset="0"/>
              </a:rPr>
              <a:t>    Accuracy Score</a:t>
            </a:r>
            <a:r>
              <a:rPr lang="en-US" sz="1400" dirty="0">
                <a:latin typeface="Bell MT" panose="02020503060305020303" pitchFamily="18" charset="0"/>
              </a:rPr>
              <a:t>: The model demonstrated strong predictive performance with    99.75% accuracy function</a:t>
            </a:r>
          </a:p>
          <a:p>
            <a:pPr>
              <a:buFont typeface="Arial" panose="020B0604020202020204" pitchFamily="34" charset="0"/>
              <a:buChar char="•"/>
            </a:pPr>
            <a:r>
              <a:rPr lang="en-US" sz="1400" b="1" dirty="0">
                <a:latin typeface="Bell MT" panose="02020503060305020303" pitchFamily="18" charset="0"/>
              </a:rPr>
              <a:t>    Confusion Matrix Analysis</a:t>
            </a:r>
            <a:r>
              <a:rPr lang="en-US" sz="1400" dirty="0">
                <a:latin typeface="Bell MT" panose="02020503060305020303" pitchFamily="18" charset="0"/>
              </a:rPr>
              <a:t>: Generated confusion matrix showing true positives, true negatives, false positives, and false negatives</a:t>
            </a: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r>
              <a:rPr lang="en-US" sz="1400" b="1" dirty="0">
                <a:latin typeface="Bell MT" panose="02020503060305020303" pitchFamily="18" charset="0"/>
              </a:rPr>
              <a:t>    Visualization</a:t>
            </a:r>
            <a:r>
              <a:rPr lang="en-US" sz="1400" dirty="0">
                <a:latin typeface="Bell MT" panose="02020503060305020303" pitchFamily="18" charset="0"/>
              </a:rPr>
              <a:t>: Created comprehensive decision tree plot (50x50 figure size) showing all decision nodes, splits, and leaf classifications</a:t>
            </a:r>
          </a:p>
          <a:p>
            <a:pPr>
              <a:buFont typeface="Arial" panose="020B0604020202020204" pitchFamily="34" charset="0"/>
              <a:buChar char="•"/>
            </a:pPr>
            <a:endParaRPr lang="en-US" sz="1400" dirty="0">
              <a:latin typeface="Bell MT" panose="02020503060305020303" pitchFamily="18" charset="0"/>
            </a:endParaRPr>
          </a:p>
          <a:p>
            <a:pPr>
              <a:buFont typeface="Arial" panose="020B0604020202020204" pitchFamily="34" charset="0"/>
              <a:buChar char="•"/>
            </a:pPr>
            <a:endParaRPr lang="en-US" sz="1400" dirty="0">
              <a:latin typeface="Bell MT" panose="02020503060305020303" pitchFamily="18" charset="0"/>
            </a:endParaRPr>
          </a:p>
        </p:txBody>
      </p:sp>
      <p:pic>
        <p:nvPicPr>
          <p:cNvPr id="9" name="Picture 8">
            <a:extLst>
              <a:ext uri="{FF2B5EF4-FFF2-40B4-BE49-F238E27FC236}">
                <a16:creationId xmlns:a16="http://schemas.microsoft.com/office/drawing/2014/main" id="{1844BCFD-48EA-84D6-005B-487858CBCAE8}"/>
              </a:ext>
            </a:extLst>
          </p:cNvPr>
          <p:cNvPicPr>
            <a:picLocks noChangeAspect="1"/>
          </p:cNvPicPr>
          <p:nvPr/>
        </p:nvPicPr>
        <p:blipFill>
          <a:blip r:embed="rId2"/>
          <a:srcRect l="1508" t="1741" r="-1"/>
          <a:stretch>
            <a:fillRect/>
          </a:stretch>
        </p:blipFill>
        <p:spPr>
          <a:xfrm>
            <a:off x="2097010" y="2067004"/>
            <a:ext cx="2663978" cy="2060734"/>
          </a:xfrm>
          <a:prstGeom prst="rect">
            <a:avLst/>
          </a:prstGeom>
        </p:spPr>
      </p:pic>
      <p:pic>
        <p:nvPicPr>
          <p:cNvPr id="3074" name="Picture 2">
            <a:extLst>
              <a:ext uri="{FF2B5EF4-FFF2-40B4-BE49-F238E27FC236}">
                <a16:creationId xmlns:a16="http://schemas.microsoft.com/office/drawing/2014/main" id="{93C78255-64C6-B014-34FA-03B493B0F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03" y="4791456"/>
            <a:ext cx="5761791" cy="451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773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E36F7-EACC-3231-2A87-344209B59F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9B086A-C8DB-A24D-4C69-F2401C9CD30B}"/>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40B29AF0-EA7E-0938-B59B-2CD251893BCA}"/>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A2EAA81C-9659-7041-C509-10847217B593}"/>
              </a:ext>
            </a:extLst>
          </p:cNvPr>
          <p:cNvSpPr txBox="1"/>
          <p:nvPr/>
        </p:nvSpPr>
        <p:spPr>
          <a:xfrm>
            <a:off x="285438" y="940905"/>
            <a:ext cx="6287121" cy="8279190"/>
          </a:xfrm>
          <a:prstGeom prst="rect">
            <a:avLst/>
          </a:prstGeom>
          <a:noFill/>
        </p:spPr>
        <p:txBody>
          <a:bodyPr wrap="square">
            <a:spAutoFit/>
          </a:bodyPr>
          <a:lstStyle/>
          <a:p>
            <a:r>
              <a:rPr lang="en-IN" sz="2400" b="1" dirty="0">
                <a:latin typeface="Bell MT" panose="02020503060305020303" pitchFamily="18" charset="0"/>
              </a:rPr>
              <a:t>2. Gaussian Naive Bayes</a:t>
            </a:r>
          </a:p>
          <a:p>
            <a:endParaRPr lang="en-IN" sz="2400" b="1" dirty="0">
              <a:latin typeface="Bell MT" panose="02020503060305020303" pitchFamily="18" charset="0"/>
            </a:endParaRPr>
          </a:p>
          <a:p>
            <a:r>
              <a:rPr lang="en-US" sz="1400" b="1" dirty="0">
                <a:latin typeface="Bell MT" panose="02020503060305020303" pitchFamily="18" charset="0"/>
              </a:rPr>
              <a:t>2.1 </a:t>
            </a:r>
            <a:r>
              <a:rPr lang="en-US" b="1" dirty="0">
                <a:latin typeface="Bell MT" panose="02020503060305020303" pitchFamily="18" charset="0"/>
              </a:rPr>
              <a:t>Introduction</a:t>
            </a:r>
          </a:p>
          <a:p>
            <a:r>
              <a:rPr lang="en-US" sz="1400" dirty="0">
                <a:latin typeface="Bell MT" panose="02020503060305020303" pitchFamily="18" charset="0"/>
              </a:rPr>
              <a:t>Gaussian Naive Bayes is a probabilistic machine learning algorithm based on Bayes' theorem with an assumption of independence between features. In this implementation, the Gaussian Naive Bayes classifier was applied to predict rainy days using preprocessed weather data. The algorithm assumes that continuous features follow a Gaussian (normal) distribution and calculates the probability of each class given the input features, making it particularly suitable for weather prediction tasks where meteorological variables often exhibit normal distributions.</a:t>
            </a:r>
          </a:p>
          <a:p>
            <a:endParaRPr lang="en-IN" sz="2400" b="1" dirty="0">
              <a:latin typeface="Bell MT" panose="02020503060305020303" pitchFamily="18" charset="0"/>
            </a:endParaRPr>
          </a:p>
          <a:p>
            <a:r>
              <a:rPr lang="en-US" b="1" dirty="0">
                <a:latin typeface="Bell MT" panose="02020503060305020303" pitchFamily="18" charset="0"/>
              </a:rPr>
              <a:t>2.2 Objective</a:t>
            </a:r>
          </a:p>
          <a:p>
            <a:r>
              <a:rPr lang="en-US" sz="1400" dirty="0">
                <a:latin typeface="Bell MT" panose="02020503060305020303" pitchFamily="18" charset="0"/>
              </a:rPr>
              <a:t>The primary objectives of implementing the Gaussian Naive Bayes Classifier is :</a:t>
            </a:r>
          </a:p>
          <a:p>
            <a:r>
              <a:rPr lang="en-US" sz="1400" b="1" dirty="0">
                <a:latin typeface="Bell MT" panose="02020503060305020303" pitchFamily="18" charset="0"/>
              </a:rPr>
              <a:t>Probabilistic Classification</a:t>
            </a:r>
            <a:r>
              <a:rPr lang="en-US" sz="1400" dirty="0">
                <a:latin typeface="Bell MT" panose="02020503060305020303" pitchFamily="18" charset="0"/>
              </a:rPr>
              <a:t>: To predict rainy vs non-rainy days using probabilistic inference based on meteorological features</a:t>
            </a:r>
          </a:p>
          <a:p>
            <a:endParaRPr lang="en-US" sz="1400"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2.3 Libraries and Modules Used</a:t>
            </a:r>
          </a:p>
          <a:p>
            <a:pPr lvl="0" defTabSz="914400" eaLnBrk="0" fontAlgn="base" hangingPunct="0">
              <a:spcBef>
                <a:spcPct val="0"/>
              </a:spcBef>
              <a:spcAft>
                <a:spcPct val="0"/>
              </a:spcAft>
            </a:pPr>
            <a:r>
              <a:rPr lang="en-US" altLang="en-US" sz="1400" b="1" dirty="0">
                <a:latin typeface="Bell MT" panose="02020503060305020303" pitchFamily="18" charset="0"/>
              </a:rPr>
              <a:t>pandas (pd)</a:t>
            </a:r>
            <a:r>
              <a:rPr lang="en-US" altLang="en-US" sz="1400" dirty="0">
                <a:latin typeface="Bell MT" panose="02020503060305020303" pitchFamily="18" charset="0"/>
              </a:rPr>
              <a:t>:</a:t>
            </a:r>
          </a:p>
          <a:p>
            <a:pPr lvl="0" defTabSz="914400" eaLnBrk="0" fontAlgn="base" hangingPunct="0">
              <a:spcBef>
                <a:spcPct val="0"/>
              </a:spcBef>
              <a:spcAft>
                <a:spcPct val="0"/>
              </a:spcAft>
              <a:buFontTx/>
              <a:buChar char="•"/>
            </a:pPr>
            <a:r>
              <a:rPr lang="en-US" altLang="en-US" sz="1400" dirty="0">
                <a:latin typeface="Bell MT" panose="02020503060305020303" pitchFamily="18" charset="0"/>
              </a:rPr>
              <a:t> </a:t>
            </a:r>
            <a:r>
              <a:rPr lang="en-US" altLang="en-US" sz="1400" dirty="0" err="1">
                <a:latin typeface="Bell MT" panose="02020503060305020303" pitchFamily="18" charset="0"/>
              </a:rPr>
              <a:t>DataFrame</a:t>
            </a:r>
            <a:r>
              <a:rPr lang="en-US" altLang="en-US" sz="1400" dirty="0">
                <a:latin typeface="Bell MT" panose="02020503060305020303" pitchFamily="18" charset="0"/>
              </a:rPr>
              <a:t>: Data structure for handling weather data</a:t>
            </a:r>
          </a:p>
          <a:p>
            <a:pPr lvl="0" defTabSz="914400" eaLnBrk="0" fontAlgn="base" hangingPunct="0">
              <a:spcBef>
                <a:spcPct val="0"/>
              </a:spcBef>
              <a:spcAft>
                <a:spcPct val="0"/>
              </a:spcAft>
              <a:buFontTx/>
              <a:buChar char="•"/>
            </a:pPr>
            <a:r>
              <a:rPr lang="en-US" altLang="en-US" sz="1400" dirty="0">
                <a:latin typeface="Bell MT" panose="02020503060305020303" pitchFamily="18" charset="0"/>
              </a:rPr>
              <a:t> </a:t>
            </a:r>
            <a:r>
              <a:rPr lang="en-US" altLang="en-US" sz="1400" dirty="0" err="1">
                <a:latin typeface="Bell MT" panose="02020503060305020303" pitchFamily="18" charset="0"/>
              </a:rPr>
              <a:t>read_csv</a:t>
            </a:r>
            <a:r>
              <a:rPr lang="en-US" altLang="en-US" sz="1400" dirty="0">
                <a:latin typeface="Bell MT" panose="02020503060305020303" pitchFamily="18" charset="0"/>
              </a:rPr>
              <a:t>(): Loading the preprocessed weather dataset </a:t>
            </a:r>
          </a:p>
          <a:p>
            <a:pPr lvl="0" defTabSz="914400" eaLnBrk="0" fontAlgn="base" hangingPunct="0">
              <a:spcBef>
                <a:spcPct val="0"/>
              </a:spcBef>
              <a:spcAft>
                <a:spcPct val="0"/>
              </a:spcAft>
              <a:buFontTx/>
              <a:buChar char="•"/>
            </a:pPr>
            <a:endParaRPr lang="en-US" altLang="en-US" sz="1400" dirty="0">
              <a:latin typeface="Bell MT" panose="02020503060305020303" pitchFamily="18" charset="0"/>
            </a:endParaRPr>
          </a:p>
          <a:p>
            <a:pPr lvl="0" defTabSz="914400" eaLnBrk="0" fontAlgn="base" hangingPunct="0">
              <a:spcBef>
                <a:spcPct val="0"/>
              </a:spcBef>
              <a:spcAft>
                <a:spcPct val="0"/>
              </a:spcAft>
            </a:pPr>
            <a:r>
              <a:rPr lang="en-US" altLang="en-US" sz="1400" b="1" dirty="0">
                <a:latin typeface="Bell MT" panose="02020503060305020303" pitchFamily="18" charset="0"/>
              </a:rPr>
              <a:t>scikit-learn</a:t>
            </a:r>
            <a:r>
              <a:rPr lang="en-US" altLang="en-US" sz="1400" dirty="0">
                <a:latin typeface="Bell MT" panose="02020503060305020303" pitchFamily="18" charset="0"/>
              </a:rPr>
              <a:t>:</a:t>
            </a:r>
          </a:p>
          <a:p>
            <a:pPr lvl="0" defTabSz="914400" eaLnBrk="0" fontAlgn="base" hangingPunct="0">
              <a:spcBef>
                <a:spcPct val="0"/>
              </a:spcBef>
              <a:spcAft>
                <a:spcPct val="0"/>
              </a:spcAft>
              <a:buFontTx/>
              <a:buChar char="•"/>
            </a:pPr>
            <a:r>
              <a:rPr lang="en-US" altLang="en-US" sz="1400" dirty="0">
                <a:latin typeface="Bell MT" panose="02020503060305020303" pitchFamily="18" charset="0"/>
              </a:rPr>
              <a:t> </a:t>
            </a:r>
            <a:r>
              <a:rPr lang="en-US" altLang="en-US" sz="1400" dirty="0" err="1">
                <a:latin typeface="Bell MT" panose="02020503060305020303" pitchFamily="18" charset="0"/>
              </a:rPr>
              <a:t>GaussianNB</a:t>
            </a:r>
            <a:r>
              <a:rPr lang="en-US" altLang="en-US" sz="1400" dirty="0">
                <a:latin typeface="Bell MT" panose="02020503060305020303" pitchFamily="18" charset="0"/>
              </a:rPr>
              <a:t>: Core Gaussian Naive Bayes classifier implementation </a:t>
            </a:r>
          </a:p>
          <a:p>
            <a:pPr lvl="0" defTabSz="914400" eaLnBrk="0" fontAlgn="base" hangingPunct="0">
              <a:spcBef>
                <a:spcPct val="0"/>
              </a:spcBef>
              <a:spcAft>
                <a:spcPct val="0"/>
              </a:spcAft>
              <a:buFontTx/>
              <a:buChar char="•"/>
            </a:pPr>
            <a:r>
              <a:rPr lang="en-US" altLang="en-US" sz="1400" dirty="0">
                <a:latin typeface="Bell MT" panose="02020503060305020303" pitchFamily="18" charset="0"/>
              </a:rPr>
              <a:t> </a:t>
            </a:r>
            <a:r>
              <a:rPr lang="en-US" altLang="en-US" sz="1400" dirty="0" err="1">
                <a:latin typeface="Bell MT" panose="02020503060305020303" pitchFamily="18" charset="0"/>
              </a:rPr>
              <a:t>train_test_split</a:t>
            </a:r>
            <a:r>
              <a:rPr lang="en-US" altLang="en-US" sz="1400" dirty="0">
                <a:latin typeface="Bell MT" panose="02020503060305020303" pitchFamily="18" charset="0"/>
              </a:rPr>
              <a:t>: Splitting dataset into training and testing sets (80-20 split) </a:t>
            </a:r>
          </a:p>
          <a:p>
            <a:pPr lvl="0" defTabSz="914400" eaLnBrk="0" fontAlgn="base" hangingPunct="0">
              <a:spcBef>
                <a:spcPct val="0"/>
              </a:spcBef>
              <a:spcAft>
                <a:spcPct val="0"/>
              </a:spcAft>
              <a:buFontTx/>
              <a:buChar char="•"/>
            </a:pPr>
            <a:r>
              <a:rPr lang="en-US" altLang="en-US" sz="1400" dirty="0">
                <a:latin typeface="Bell MT" panose="02020503060305020303" pitchFamily="18" charset="0"/>
              </a:rPr>
              <a:t> </a:t>
            </a:r>
            <a:r>
              <a:rPr lang="en-US" altLang="en-US" sz="1400" dirty="0" err="1">
                <a:latin typeface="Bell MT" panose="02020503060305020303" pitchFamily="18" charset="0"/>
              </a:rPr>
              <a:t>confusion_matrix</a:t>
            </a:r>
            <a:r>
              <a:rPr lang="en-US" altLang="en-US" sz="1400" dirty="0">
                <a:latin typeface="Bell MT" panose="02020503060305020303" pitchFamily="18" charset="0"/>
              </a:rPr>
              <a:t>: Generating confusion matrix for performance evaluation </a:t>
            </a:r>
          </a:p>
          <a:p>
            <a:pPr lvl="0" defTabSz="914400" eaLnBrk="0" fontAlgn="base" hangingPunct="0">
              <a:spcBef>
                <a:spcPct val="0"/>
              </a:spcBef>
              <a:spcAft>
                <a:spcPct val="0"/>
              </a:spcAft>
              <a:buFontTx/>
              <a:buChar char="•"/>
            </a:pPr>
            <a:r>
              <a:rPr lang="en-US" altLang="en-US" sz="1400" dirty="0">
                <a:latin typeface="Bell MT" panose="02020503060305020303" pitchFamily="18" charset="0"/>
              </a:rPr>
              <a:t> </a:t>
            </a:r>
            <a:r>
              <a:rPr lang="en-US" altLang="en-US" sz="1400" dirty="0" err="1">
                <a:latin typeface="Bell MT" panose="02020503060305020303" pitchFamily="18" charset="0"/>
              </a:rPr>
              <a:t>accuracy_score</a:t>
            </a:r>
            <a:r>
              <a:rPr lang="en-US" altLang="en-US" sz="1400" dirty="0">
                <a:latin typeface="Bell MT" panose="02020503060305020303" pitchFamily="18" charset="0"/>
              </a:rPr>
              <a:t>: Calculating classification accuracy metrics </a:t>
            </a:r>
          </a:p>
          <a:p>
            <a:pPr lvl="0" defTabSz="914400" eaLnBrk="0" fontAlgn="base" hangingPunct="0">
              <a:spcBef>
                <a:spcPct val="0"/>
              </a:spcBef>
              <a:spcAft>
                <a:spcPct val="0"/>
              </a:spcAft>
              <a:buFontTx/>
              <a:buChar char="•"/>
            </a:pPr>
            <a:endParaRPr lang="en-US" altLang="en-US" sz="1400" dirty="0">
              <a:latin typeface="Bell MT" panose="02020503060305020303" pitchFamily="18" charset="0"/>
            </a:endParaRPr>
          </a:p>
          <a:p>
            <a:pPr lvl="0" defTabSz="914400" eaLnBrk="0" fontAlgn="base" hangingPunct="0">
              <a:spcBef>
                <a:spcPct val="0"/>
              </a:spcBef>
              <a:spcAft>
                <a:spcPct val="0"/>
              </a:spcAft>
            </a:pPr>
            <a:r>
              <a:rPr lang="en-US" altLang="en-US" sz="1400" b="1" dirty="0" err="1">
                <a:latin typeface="Bell MT" panose="02020503060305020303" pitchFamily="18" charset="0"/>
              </a:rPr>
              <a:t>matplotlib.pyplot</a:t>
            </a:r>
            <a:r>
              <a:rPr lang="en-US" altLang="en-US" sz="1400" b="1" dirty="0">
                <a:latin typeface="Bell MT" panose="02020503060305020303" pitchFamily="18" charset="0"/>
              </a:rPr>
              <a:t> (</a:t>
            </a:r>
            <a:r>
              <a:rPr lang="en-US" altLang="en-US" sz="1400" b="1" dirty="0" err="1">
                <a:latin typeface="Bell MT" panose="02020503060305020303" pitchFamily="18" charset="0"/>
              </a:rPr>
              <a:t>plt</a:t>
            </a:r>
            <a:r>
              <a:rPr lang="en-US" altLang="en-US" sz="1400" b="1" dirty="0">
                <a:latin typeface="Bell MT" panose="02020503060305020303" pitchFamily="18" charset="0"/>
              </a:rPr>
              <a:t>)</a:t>
            </a:r>
            <a:r>
              <a:rPr lang="en-US" altLang="en-US" sz="1400" dirty="0">
                <a:latin typeface="Bell MT" panose="02020503060305020303" pitchFamily="18" charset="0"/>
              </a:rPr>
              <a:t>:</a:t>
            </a:r>
          </a:p>
          <a:p>
            <a:pPr lvl="0" defTabSz="914400" eaLnBrk="0" fontAlgn="base" hangingPunct="0">
              <a:spcBef>
                <a:spcPct val="0"/>
              </a:spcBef>
              <a:spcAft>
                <a:spcPct val="0"/>
              </a:spcAft>
              <a:buFontTx/>
              <a:buChar char="•"/>
            </a:pPr>
            <a:r>
              <a:rPr lang="en-US" altLang="en-US" sz="1400" dirty="0">
                <a:latin typeface="Bell MT" panose="02020503060305020303" pitchFamily="18" charset="0"/>
              </a:rPr>
              <a:t> figure(): Setting up plot dimensions for visualizations </a:t>
            </a:r>
          </a:p>
          <a:p>
            <a:pPr lvl="0" defTabSz="914400" eaLnBrk="0" fontAlgn="base" hangingPunct="0">
              <a:spcBef>
                <a:spcPct val="0"/>
              </a:spcBef>
              <a:spcAft>
                <a:spcPct val="0"/>
              </a:spcAft>
              <a:buFontTx/>
              <a:buChar char="•"/>
            </a:pPr>
            <a:r>
              <a:rPr lang="en-US" altLang="en-US" sz="1400" dirty="0">
                <a:latin typeface="Bell MT" panose="02020503060305020303" pitchFamily="18" charset="0"/>
              </a:rPr>
              <a:t> </a:t>
            </a:r>
            <a:r>
              <a:rPr lang="en-US" altLang="en-US" sz="1400" dirty="0" err="1">
                <a:latin typeface="Bell MT" panose="02020503060305020303" pitchFamily="18" charset="0"/>
              </a:rPr>
              <a:t>xlabel</a:t>
            </a:r>
            <a:r>
              <a:rPr lang="en-US" altLang="en-US" sz="1400" dirty="0">
                <a:latin typeface="Bell MT" panose="02020503060305020303" pitchFamily="18" charset="0"/>
              </a:rPr>
              <a:t>(), </a:t>
            </a:r>
            <a:r>
              <a:rPr lang="en-US" altLang="en-US" sz="1400" dirty="0" err="1">
                <a:latin typeface="Bell MT" panose="02020503060305020303" pitchFamily="18" charset="0"/>
              </a:rPr>
              <a:t>ylabel</a:t>
            </a:r>
            <a:r>
              <a:rPr lang="en-US" altLang="en-US" sz="1400" dirty="0">
                <a:latin typeface="Bell MT" panose="02020503060305020303" pitchFamily="18" charset="0"/>
              </a:rPr>
              <a:t>(): Adding axis labels to confusion matrix plot</a:t>
            </a:r>
          </a:p>
          <a:p>
            <a:pPr lvl="0" defTabSz="914400" eaLnBrk="0" fontAlgn="base" hangingPunct="0">
              <a:spcBef>
                <a:spcPct val="0"/>
              </a:spcBef>
              <a:spcAft>
                <a:spcPct val="0"/>
              </a:spcAft>
            </a:pPr>
            <a:endParaRPr lang="en-US" altLang="en-US" sz="1400" dirty="0">
              <a:latin typeface="Bell MT" panose="02020503060305020303" pitchFamily="18" charset="0"/>
            </a:endParaRPr>
          </a:p>
          <a:p>
            <a:pPr lvl="0" defTabSz="914400" eaLnBrk="0" fontAlgn="base" hangingPunct="0">
              <a:spcBef>
                <a:spcPct val="0"/>
              </a:spcBef>
              <a:spcAft>
                <a:spcPct val="0"/>
              </a:spcAft>
            </a:pPr>
            <a:r>
              <a:rPr lang="en-US" altLang="en-US" sz="1400" b="1" dirty="0">
                <a:latin typeface="Bell MT" panose="02020503060305020303" pitchFamily="18" charset="0"/>
              </a:rPr>
              <a:t>seaborn (</a:t>
            </a:r>
            <a:r>
              <a:rPr lang="en-US" altLang="en-US" sz="1400" b="1" dirty="0" err="1">
                <a:latin typeface="Bell MT" panose="02020503060305020303" pitchFamily="18" charset="0"/>
              </a:rPr>
              <a:t>sn</a:t>
            </a:r>
            <a:r>
              <a:rPr lang="en-US" altLang="en-US" sz="1400" b="1" dirty="0">
                <a:latin typeface="Bell MT" panose="02020503060305020303" pitchFamily="18" charset="0"/>
              </a:rPr>
              <a:t>)</a:t>
            </a:r>
            <a:r>
              <a:rPr lang="en-US" altLang="en-US" sz="1400" dirty="0">
                <a:latin typeface="Bell MT" panose="02020503060305020303" pitchFamily="18" charset="0"/>
              </a:rPr>
              <a:t>:</a:t>
            </a:r>
          </a:p>
          <a:p>
            <a:pPr marL="285750" lvl="0" indent="-285750" defTabSz="914400" eaLnBrk="0" fontAlgn="base" hangingPunct="0">
              <a:spcBef>
                <a:spcPct val="0"/>
              </a:spcBef>
              <a:spcAft>
                <a:spcPct val="0"/>
              </a:spcAft>
              <a:buFont typeface="Arial" panose="020B0604020202020204" pitchFamily="34" charset="0"/>
              <a:buChar char="•"/>
            </a:pPr>
            <a:r>
              <a:rPr lang="en-US" altLang="en-US" sz="1400" dirty="0">
                <a:latin typeface="Bell MT" panose="02020503060305020303" pitchFamily="18" charset="0"/>
              </a:rPr>
              <a:t>heatmap(): Creating annotated confusion matrix visualization with color mapping</a:t>
            </a:r>
          </a:p>
        </p:txBody>
      </p:sp>
    </p:spTree>
    <p:extLst>
      <p:ext uri="{BB962C8B-B14F-4D97-AF65-F5344CB8AC3E}">
        <p14:creationId xmlns:p14="http://schemas.microsoft.com/office/powerpoint/2010/main" val="253319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58340-D1DD-7D46-1795-9FC6BAE399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544C45-D7E0-614F-EF22-94C54A981C5C}"/>
              </a:ext>
            </a:extLst>
          </p:cNvPr>
          <p:cNvSpPr>
            <a:spLocks noGrp="1"/>
          </p:cNvSpPr>
          <p:nvPr>
            <p:ph type="title"/>
          </p:nvPr>
        </p:nvSpPr>
        <p:spPr>
          <a:xfrm>
            <a:off x="285439" y="262362"/>
            <a:ext cx="6287121" cy="678543"/>
          </a:xfrm>
        </p:spPr>
        <p:txBody>
          <a:bodyPr/>
          <a:lstStyle/>
          <a:p>
            <a:r>
              <a:rPr lang="en-IN" b="1" dirty="0">
                <a:latin typeface="Bodoni MT" panose="02070603080606020203" pitchFamily="18" charset="0"/>
              </a:rPr>
              <a:t>2. Classification Models </a:t>
            </a:r>
            <a:endParaRPr lang="en-IN" dirty="0">
              <a:latin typeface="Bahnschrift SemiBold Condensed" panose="020B0502040204020203" pitchFamily="34" charset="0"/>
            </a:endParaRPr>
          </a:p>
        </p:txBody>
      </p:sp>
      <p:cxnSp>
        <p:nvCxnSpPr>
          <p:cNvPr id="6" name="Straight Connector 5">
            <a:extLst>
              <a:ext uri="{FF2B5EF4-FFF2-40B4-BE49-F238E27FC236}">
                <a16:creationId xmlns:a16="http://schemas.microsoft.com/office/drawing/2014/main" id="{9EF429AD-54D6-FBEB-2D00-E45FC2F0CFB4}"/>
              </a:ext>
            </a:extLst>
          </p:cNvPr>
          <p:cNvCxnSpPr>
            <a:cxnSpLocks/>
          </p:cNvCxnSpPr>
          <p:nvPr/>
        </p:nvCxnSpPr>
        <p:spPr>
          <a:xfrm flipV="1">
            <a:off x="285439" y="807720"/>
            <a:ext cx="6287121" cy="40419"/>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339AC628-8AC0-CCF8-0B7F-97ED9D671857}"/>
              </a:ext>
            </a:extLst>
          </p:cNvPr>
          <p:cNvSpPr txBox="1"/>
          <p:nvPr/>
        </p:nvSpPr>
        <p:spPr>
          <a:xfrm>
            <a:off x="285439" y="981324"/>
            <a:ext cx="6287121" cy="7078861"/>
          </a:xfrm>
          <a:prstGeom prst="rect">
            <a:avLst/>
          </a:prstGeom>
          <a:noFill/>
        </p:spPr>
        <p:txBody>
          <a:bodyPr wrap="square">
            <a:spAutoFit/>
          </a:bodyPr>
          <a:lstStyle/>
          <a:p>
            <a:pPr>
              <a:buNone/>
            </a:pPr>
            <a:r>
              <a:rPr lang="en-US" b="1" dirty="0">
                <a:latin typeface="Bell MT" panose="02020503060305020303" pitchFamily="18" charset="0"/>
              </a:rPr>
              <a:t>2.4 Scope and Limitations</a:t>
            </a:r>
          </a:p>
          <a:p>
            <a:pPr>
              <a:buNone/>
            </a:pPr>
            <a:r>
              <a:rPr lang="en-US" b="1" dirty="0">
                <a:latin typeface="Bell MT" panose="02020503060305020303" pitchFamily="18" charset="0"/>
              </a:rPr>
              <a:t>Scope:</a:t>
            </a:r>
          </a:p>
          <a:p>
            <a:pPr>
              <a:buFont typeface="Arial" panose="020B0604020202020204" pitchFamily="34" charset="0"/>
              <a:buChar char="•"/>
            </a:pPr>
            <a:r>
              <a:rPr lang="en-US" sz="1400" b="1" dirty="0">
                <a:latin typeface="Bell MT" panose="02020503060305020303" pitchFamily="18" charset="0"/>
              </a:rPr>
              <a:t>Probabilistic Prediction</a:t>
            </a:r>
            <a:r>
              <a:rPr lang="en-US" sz="1400" dirty="0">
                <a:latin typeface="Bell MT" panose="02020503060305020303" pitchFamily="18" charset="0"/>
              </a:rPr>
              <a:t>: Binary classification with probability estimates for each prediction</a:t>
            </a:r>
          </a:p>
          <a:p>
            <a:pPr>
              <a:buFont typeface="Arial" panose="020B0604020202020204" pitchFamily="34" charset="0"/>
              <a:buChar char="•"/>
            </a:pPr>
            <a:r>
              <a:rPr lang="en-US" sz="1400" b="1" dirty="0">
                <a:latin typeface="Bell MT" panose="02020503060305020303" pitchFamily="18" charset="0"/>
              </a:rPr>
              <a:t>Performance Evaluation</a:t>
            </a:r>
            <a:r>
              <a:rPr lang="en-US" sz="1400" dirty="0">
                <a:latin typeface="Bell MT" panose="02020503060305020303" pitchFamily="18" charset="0"/>
              </a:rPr>
              <a:t>: Comprehensive assessment using confusion matrix and accuracy metrics</a:t>
            </a:r>
          </a:p>
          <a:p>
            <a:pPr>
              <a:buFont typeface="Arial" panose="020B0604020202020204" pitchFamily="34" charset="0"/>
              <a:buChar char="•"/>
            </a:pPr>
            <a:r>
              <a:rPr lang="en-US" sz="1400" b="1" dirty="0">
                <a:latin typeface="Bell MT" panose="02020503060305020303" pitchFamily="18" charset="0"/>
              </a:rPr>
              <a:t>Fast Training</a:t>
            </a:r>
            <a:r>
              <a:rPr lang="en-US" sz="1400" dirty="0">
                <a:latin typeface="Bell MT" panose="02020503060305020303" pitchFamily="18" charset="0"/>
              </a:rPr>
              <a:t>: Efficient model training suitable for real-time applications</a:t>
            </a:r>
          </a:p>
          <a:p>
            <a:pPr>
              <a:buFont typeface="Arial" panose="020B0604020202020204" pitchFamily="34" charset="0"/>
              <a:buChar char="•"/>
            </a:pPr>
            <a:r>
              <a:rPr lang="en-US" sz="1400" b="1" dirty="0">
                <a:latin typeface="Bell MT" panose="02020503060305020303" pitchFamily="18" charset="0"/>
              </a:rPr>
              <a:t>Distribution Assumption</a:t>
            </a:r>
            <a:r>
              <a:rPr lang="en-US" sz="1400" dirty="0">
                <a:latin typeface="Bell MT" panose="02020503060305020303" pitchFamily="18" charset="0"/>
              </a:rPr>
              <a:t>: Leverages Gaussian distribution assumption for continuous weather variables</a:t>
            </a:r>
          </a:p>
          <a:p>
            <a:pPr>
              <a:buFont typeface="Arial" panose="020B0604020202020204" pitchFamily="34" charset="0"/>
              <a:buChar char="•"/>
            </a:pPr>
            <a:endParaRPr lang="en-US" sz="1400" dirty="0">
              <a:latin typeface="Bell MT" panose="02020503060305020303" pitchFamily="18" charset="0"/>
            </a:endParaRPr>
          </a:p>
          <a:p>
            <a:pPr>
              <a:buNone/>
            </a:pPr>
            <a:r>
              <a:rPr lang="en-US" b="1" dirty="0">
                <a:latin typeface="Bell MT" panose="02020503060305020303" pitchFamily="18" charset="0"/>
              </a:rPr>
              <a:t>Limitations:</a:t>
            </a:r>
          </a:p>
          <a:p>
            <a:pPr>
              <a:buFont typeface="Arial" panose="020B0604020202020204" pitchFamily="34" charset="0"/>
              <a:buChar char="•"/>
            </a:pPr>
            <a:r>
              <a:rPr lang="en-US" sz="1400" b="1" dirty="0">
                <a:latin typeface="Bell MT" panose="02020503060305020303" pitchFamily="18" charset="0"/>
              </a:rPr>
              <a:t>Feature Independence</a:t>
            </a:r>
            <a:r>
              <a:rPr lang="en-US" sz="1400" dirty="0">
                <a:latin typeface="Bell MT" panose="02020503060305020303" pitchFamily="18" charset="0"/>
              </a:rPr>
              <a:t>: Strong assumption that all features are conditionally independent (often violated in weather data)</a:t>
            </a:r>
          </a:p>
          <a:p>
            <a:pPr>
              <a:buFont typeface="Arial" panose="020B0604020202020204" pitchFamily="34" charset="0"/>
              <a:buChar char="•"/>
            </a:pPr>
            <a:r>
              <a:rPr lang="en-US" sz="1400" b="1" dirty="0">
                <a:latin typeface="Bell MT" panose="02020503060305020303" pitchFamily="18" charset="0"/>
              </a:rPr>
              <a:t>Gaussian Distribution</a:t>
            </a:r>
            <a:r>
              <a:rPr lang="en-US" sz="1400" dirty="0">
                <a:latin typeface="Bell MT" panose="02020503060305020303" pitchFamily="18" charset="0"/>
              </a:rPr>
              <a:t>: Assumes all continuous features follow normal distribution</a:t>
            </a:r>
          </a:p>
          <a:p>
            <a:pPr>
              <a:buFont typeface="Arial" panose="020B0604020202020204" pitchFamily="34" charset="0"/>
              <a:buChar char="•"/>
            </a:pPr>
            <a:r>
              <a:rPr lang="en-US" sz="1400" b="1" dirty="0">
                <a:latin typeface="Bell MT" panose="02020503060305020303" pitchFamily="18" charset="0"/>
              </a:rPr>
              <a:t>Limited Complexity</a:t>
            </a:r>
            <a:r>
              <a:rPr lang="en-US" sz="1400" dirty="0">
                <a:latin typeface="Bell MT" panose="02020503060305020303" pitchFamily="18" charset="0"/>
              </a:rPr>
              <a:t>: Cannot capture complex feature interactions that exist in weather patterns</a:t>
            </a:r>
          </a:p>
          <a:p>
            <a:pPr>
              <a:buFont typeface="Arial" panose="020B0604020202020204" pitchFamily="34" charset="0"/>
              <a:buChar char="•"/>
            </a:pPr>
            <a:r>
              <a:rPr lang="en-US" sz="1400" b="1" dirty="0">
                <a:latin typeface="Bell MT" panose="02020503060305020303" pitchFamily="18" charset="0"/>
              </a:rPr>
              <a:t>Binary Classification</a:t>
            </a:r>
            <a:r>
              <a:rPr lang="en-US" sz="1400" dirty="0">
                <a:latin typeface="Bell MT" panose="02020503060305020303" pitchFamily="18" charset="0"/>
              </a:rPr>
              <a:t>: Limited to rainy/non-rainy prediction rather than rainfall intensity</a:t>
            </a:r>
          </a:p>
          <a:p>
            <a:pPr>
              <a:buFont typeface="Arial" panose="020B0604020202020204" pitchFamily="34" charset="0"/>
              <a:buChar char="•"/>
            </a:pPr>
            <a:r>
              <a:rPr lang="en-US" sz="1400" b="1" dirty="0">
                <a:latin typeface="Bell MT" panose="02020503060305020303" pitchFamily="18" charset="0"/>
              </a:rPr>
              <a:t>Temporal Dependencies</a:t>
            </a:r>
            <a:r>
              <a:rPr lang="en-US" sz="1400" dirty="0">
                <a:latin typeface="Bell MT" panose="02020503060305020303" pitchFamily="18" charset="0"/>
              </a:rPr>
              <a:t>: Ignores sequential patterns and seasonal trends in weather data</a:t>
            </a:r>
          </a:p>
          <a:p>
            <a:pPr>
              <a:buFont typeface="Arial" panose="020B0604020202020204" pitchFamily="34" charset="0"/>
              <a:buChar char="•"/>
            </a:pPr>
            <a:endParaRPr lang="en-US" sz="1400"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2.5 Implementation and Results</a:t>
            </a:r>
          </a:p>
          <a:p>
            <a:pPr lvl="0" defTabSz="914400" eaLnBrk="0" fontAlgn="base" hangingPunct="0">
              <a:spcBef>
                <a:spcPct val="0"/>
              </a:spcBef>
              <a:spcAft>
                <a:spcPct val="0"/>
              </a:spcAft>
            </a:pPr>
            <a:endParaRPr lang="en-US" altLang="en-US" sz="1400" b="1" dirty="0">
              <a:latin typeface="Bell MT" panose="02020503060305020303" pitchFamily="18" charset="0"/>
            </a:endParaRPr>
          </a:p>
          <a:p>
            <a:pPr lvl="0" defTabSz="914400" eaLnBrk="0" fontAlgn="base" hangingPunct="0">
              <a:spcBef>
                <a:spcPct val="0"/>
              </a:spcBef>
              <a:spcAft>
                <a:spcPct val="0"/>
              </a:spcAft>
            </a:pPr>
            <a:r>
              <a:rPr lang="en-US" altLang="en-US" b="1" dirty="0">
                <a:latin typeface="Bell MT" panose="02020503060305020303" pitchFamily="18" charset="0"/>
              </a:rPr>
              <a:t>Data Loading and Preparation:</a:t>
            </a:r>
          </a:p>
          <a:p>
            <a:pPr lvl="0" defTabSz="914400" eaLnBrk="0" fontAlgn="base" hangingPunct="0">
              <a:spcBef>
                <a:spcPct val="0"/>
              </a:spcBef>
              <a:spcAft>
                <a:spcPct val="0"/>
              </a:spcAft>
            </a:pPr>
            <a:r>
              <a:rPr lang="en-US" altLang="en-US" sz="1400" dirty="0">
                <a:latin typeface="Bell MT" panose="02020503060305020303" pitchFamily="18" charset="0"/>
              </a:rPr>
              <a:t>The implementation utilized the preprocessed weather dataset (ready_to_use_data.csv) containing:</a:t>
            </a:r>
          </a:p>
          <a:p>
            <a:pPr lvl="0" defTabSz="914400" eaLnBrk="0" fontAlgn="base" hangingPunct="0">
              <a:spcBef>
                <a:spcPct val="0"/>
              </a:spcBef>
              <a:spcAft>
                <a:spcPct val="0"/>
              </a:spcAft>
              <a:buFontTx/>
              <a:buChar char="•"/>
            </a:pPr>
            <a:r>
              <a:rPr lang="en-US" altLang="en-US" sz="1400" b="1" dirty="0">
                <a:latin typeface="Bell MT" panose="02020503060305020303" pitchFamily="18" charset="0"/>
              </a:rPr>
              <a:t>Dataset Size</a:t>
            </a:r>
            <a:r>
              <a:rPr lang="en-US" altLang="en-US" sz="1400" dirty="0">
                <a:latin typeface="Bell MT" panose="02020503060305020303" pitchFamily="18" charset="0"/>
              </a:rPr>
              <a:t>: 4,008 weather observations </a:t>
            </a:r>
          </a:p>
          <a:p>
            <a:pPr lvl="0" defTabSz="914400" eaLnBrk="0" fontAlgn="base" hangingPunct="0">
              <a:spcBef>
                <a:spcPct val="0"/>
              </a:spcBef>
              <a:spcAft>
                <a:spcPct val="0"/>
              </a:spcAft>
              <a:buFontTx/>
              <a:buChar char="•"/>
            </a:pPr>
            <a:r>
              <a:rPr lang="en-US" altLang="en-US" sz="1400" b="1" dirty="0">
                <a:latin typeface="Bell MT" panose="02020503060305020303" pitchFamily="18" charset="0"/>
              </a:rPr>
              <a:t>Feature Set</a:t>
            </a:r>
            <a:r>
              <a:rPr lang="en-US" altLang="en-US" sz="1400" dirty="0">
                <a:latin typeface="Bell MT" panose="02020503060305020303" pitchFamily="18" charset="0"/>
              </a:rPr>
              <a:t>: 9 input features (Max, Min, Morn, Eve, Rain, PE, year, month, day) </a:t>
            </a:r>
          </a:p>
          <a:p>
            <a:pPr lvl="0" defTabSz="914400" eaLnBrk="0" fontAlgn="base" hangingPunct="0">
              <a:spcBef>
                <a:spcPct val="0"/>
              </a:spcBef>
              <a:spcAft>
                <a:spcPct val="0"/>
              </a:spcAft>
              <a:buFontTx/>
              <a:buChar char="•"/>
            </a:pPr>
            <a:r>
              <a:rPr lang="en-US" altLang="en-US" sz="1400" b="1" dirty="0">
                <a:latin typeface="Bell MT" panose="02020503060305020303" pitchFamily="18" charset="0"/>
              </a:rPr>
              <a:t>Target Variable</a:t>
            </a:r>
            <a:r>
              <a:rPr lang="en-US" altLang="en-US" sz="1400" dirty="0">
                <a:latin typeface="Bell MT" panose="02020503060305020303" pitchFamily="18" charset="0"/>
              </a:rPr>
              <a:t>: 'Rainy Days' (binary: 0 = no rain, 1 = rain) </a:t>
            </a:r>
          </a:p>
          <a:p>
            <a:pPr lvl="0" defTabSz="914400" eaLnBrk="0" fontAlgn="base" hangingPunct="0">
              <a:spcBef>
                <a:spcPct val="0"/>
              </a:spcBef>
              <a:spcAft>
                <a:spcPct val="0"/>
              </a:spcAft>
              <a:buFontTx/>
              <a:buChar char="•"/>
            </a:pPr>
            <a:r>
              <a:rPr lang="en-US" altLang="en-US" sz="1400" b="1" dirty="0">
                <a:latin typeface="Bell MT" panose="02020503060305020303" pitchFamily="18" charset="0"/>
              </a:rPr>
              <a:t>Data Split</a:t>
            </a:r>
            <a:r>
              <a:rPr lang="en-US" altLang="en-US" sz="1400" dirty="0">
                <a:latin typeface="Bell MT" panose="02020503060305020303" pitchFamily="18" charset="0"/>
              </a:rPr>
              <a:t>: 80% training (3,206 samples), 20% testing (802 samples) </a:t>
            </a:r>
          </a:p>
        </p:txBody>
      </p:sp>
    </p:spTree>
    <p:extLst>
      <p:ext uri="{BB962C8B-B14F-4D97-AF65-F5344CB8AC3E}">
        <p14:creationId xmlns:p14="http://schemas.microsoft.com/office/powerpoint/2010/main" val="16607121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6610</TotalTime>
  <Words>10490</Words>
  <Application>Microsoft Office PowerPoint</Application>
  <PresentationFormat>A4 Paper (210x297 mm)</PresentationFormat>
  <Paragraphs>1182</Paragraphs>
  <Slides>57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Bahnschrift SemiBold Condensed</vt:lpstr>
      <vt:lpstr>Bell MT</vt:lpstr>
      <vt:lpstr>Bodoni MT</vt:lpstr>
      <vt:lpstr>Calibri</vt:lpstr>
      <vt:lpstr>Calibri Light</vt:lpstr>
      <vt:lpstr>Consolas</vt:lpstr>
      <vt:lpstr>menlo</vt:lpstr>
      <vt:lpstr>quote-cjk-patch</vt:lpstr>
      <vt:lpstr>Office Theme</vt:lpstr>
      <vt:lpstr>Report on the Machine Learning Implementation.</vt:lpstr>
      <vt:lpstr>1. Data Preprocessing</vt:lpstr>
      <vt:lpstr>1. Data Preprocessing</vt:lpstr>
      <vt:lpstr>1. Data Preprocessing</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2. Classification Models </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3. Regression Model’s</vt:lpstr>
      <vt:lpstr>4. Weather Prediction</vt:lpstr>
      <vt:lpstr>4. Weather Prediction</vt:lpstr>
      <vt:lpstr>4. Weather Prediction</vt:lpstr>
      <vt:lpstr>4. Weather Prediction</vt:lpstr>
      <vt:lpstr>4. Weather Prediction</vt:lpstr>
      <vt:lpstr>4. Weather Prediction</vt:lpstr>
      <vt:lpstr>4. Weather Prediction</vt:lpstr>
      <vt:lpstr>4. Weather Prediction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Nakesh 2056</dc:creator>
  <cp:lastModifiedBy>Nakesh 2056</cp:lastModifiedBy>
  <cp:revision>1</cp:revision>
  <dcterms:created xsi:type="dcterms:W3CDTF">2025-08-15T05:41:34Z</dcterms:created>
  <dcterms:modified xsi:type="dcterms:W3CDTF">2025-08-20T05:31:30Z</dcterms:modified>
</cp:coreProperties>
</file>